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3" r:id="rId1"/>
  </p:sldMasterIdLst>
  <p:notesMasterIdLst>
    <p:notesMasterId r:id="rId15"/>
  </p:notesMasterIdLst>
  <p:handoutMasterIdLst>
    <p:handoutMasterId r:id="rId16"/>
  </p:handoutMasterIdLst>
  <p:sldIdLst>
    <p:sldId id="266" r:id="rId2"/>
    <p:sldId id="319" r:id="rId3"/>
    <p:sldId id="321" r:id="rId4"/>
    <p:sldId id="311" r:id="rId5"/>
    <p:sldId id="312" r:id="rId6"/>
    <p:sldId id="313" r:id="rId7"/>
    <p:sldId id="320" r:id="rId8"/>
    <p:sldId id="316" r:id="rId9"/>
    <p:sldId id="314" r:id="rId10"/>
    <p:sldId id="315" r:id="rId11"/>
    <p:sldId id="318" r:id="rId12"/>
    <p:sldId id="317" r:id="rId13"/>
    <p:sldId id="322" r:id="rId14"/>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52" autoAdjust="0"/>
    <p:restoredTop sz="96086" autoAdjust="0"/>
  </p:normalViewPr>
  <p:slideViewPr>
    <p:cSldViewPr snapToGrid="0">
      <p:cViewPr varScale="1">
        <p:scale>
          <a:sx n="102" d="100"/>
          <a:sy n="102" d="100"/>
        </p:scale>
        <p:origin x="1212" y="114"/>
      </p:cViewPr>
      <p:guideLst/>
    </p:cSldViewPr>
  </p:slideViewPr>
  <p:notesTextViewPr>
    <p:cViewPr>
      <p:scale>
        <a:sx n="1" d="1"/>
        <a:sy n="1" d="1"/>
      </p:scale>
      <p:origin x="0" y="0"/>
    </p:cViewPr>
  </p:notesTextViewPr>
  <p:sorterViewPr>
    <p:cViewPr>
      <p:scale>
        <a:sx n="120" d="100"/>
        <a:sy n="120" d="100"/>
      </p:scale>
      <p:origin x="0" y="0"/>
    </p:cViewPr>
  </p:sorterViewPr>
  <p:notesViewPr>
    <p:cSldViewPr snapToGrid="0">
      <p:cViewPr varScale="1">
        <p:scale>
          <a:sx n="78" d="100"/>
          <a:sy n="78" d="100"/>
        </p:scale>
        <p:origin x="32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0A59E8D-065A-0A8E-61FA-A568EF56CE96}"/>
              </a:ext>
            </a:extLst>
          </p:cNvPr>
          <p:cNvSpPr>
            <a:spLocks noGrp="1"/>
          </p:cNvSpPr>
          <p:nvPr>
            <p:ph type="hdr" sz="quarter"/>
          </p:nvPr>
        </p:nvSpPr>
        <p:spPr>
          <a:xfrm>
            <a:off x="0" y="0"/>
            <a:ext cx="3169920" cy="481728"/>
          </a:xfrm>
          <a:prstGeom prst="rect">
            <a:avLst/>
          </a:prstGeom>
        </p:spPr>
        <p:txBody>
          <a:bodyPr vert="horz" lIns="96657" tIns="48329" rIns="96657" bIns="48329" rtlCol="0"/>
          <a:lstStyle>
            <a:lvl1pPr algn="l">
              <a:defRPr sz="1200"/>
            </a:lvl1pPr>
          </a:lstStyle>
          <a:p>
            <a:r>
              <a:rPr lang="en-US" sz="1000">
                <a:latin typeface="Arial" panose="020B0604020202020204" pitchFamily="34" charset="0"/>
                <a:cs typeface="Arial" panose="020B0604020202020204" pitchFamily="34" charset="0"/>
              </a:rPr>
              <a:t>Fall 2022 Gospel Meeting</a:t>
            </a:r>
          </a:p>
        </p:txBody>
      </p:sp>
      <p:sp>
        <p:nvSpPr>
          <p:cNvPr id="3" name="Date Placeholder 2">
            <a:extLst>
              <a:ext uri="{FF2B5EF4-FFF2-40B4-BE49-F238E27FC236}">
                <a16:creationId xmlns:a16="http://schemas.microsoft.com/office/drawing/2014/main" id="{85B537B1-4DAD-C238-F50B-6B3A07A06F4E}"/>
              </a:ext>
            </a:extLst>
          </p:cNvPr>
          <p:cNvSpPr>
            <a:spLocks noGrp="1"/>
          </p:cNvSpPr>
          <p:nvPr>
            <p:ph type="dt" sz="quarter" idx="1"/>
          </p:nvPr>
        </p:nvSpPr>
        <p:spPr>
          <a:xfrm>
            <a:off x="4143587" y="0"/>
            <a:ext cx="3169920" cy="481728"/>
          </a:xfrm>
          <a:prstGeom prst="rect">
            <a:avLst/>
          </a:prstGeom>
        </p:spPr>
        <p:txBody>
          <a:bodyPr vert="horz" lIns="96657" tIns="48329" rIns="96657" bIns="48329" rtlCol="0"/>
          <a:lstStyle>
            <a:lvl1pPr algn="r">
              <a:defRPr sz="1200"/>
            </a:lvl1pPr>
          </a:lstStyle>
          <a:p>
            <a:r>
              <a:rPr lang="en-US" sz="1000">
                <a:latin typeface="Arial" panose="020B0604020202020204" pitchFamily="34" charset="0"/>
                <a:cs typeface="Arial" panose="020B0604020202020204" pitchFamily="34" charset="0"/>
              </a:rPr>
              <a:t>10/23/2022 am</a:t>
            </a:r>
          </a:p>
        </p:txBody>
      </p:sp>
      <p:sp>
        <p:nvSpPr>
          <p:cNvPr id="4" name="Footer Placeholder 3">
            <a:extLst>
              <a:ext uri="{FF2B5EF4-FFF2-40B4-BE49-F238E27FC236}">
                <a16:creationId xmlns:a16="http://schemas.microsoft.com/office/drawing/2014/main" id="{718F5C88-0437-990B-8608-6920C0787080}"/>
              </a:ext>
            </a:extLst>
          </p:cNvPr>
          <p:cNvSpPr>
            <a:spLocks noGrp="1"/>
          </p:cNvSpPr>
          <p:nvPr>
            <p:ph type="ftr" sz="quarter" idx="2"/>
          </p:nvPr>
        </p:nvSpPr>
        <p:spPr>
          <a:xfrm>
            <a:off x="0" y="9119475"/>
            <a:ext cx="3169920" cy="481727"/>
          </a:xfrm>
          <a:prstGeom prst="rect">
            <a:avLst/>
          </a:prstGeom>
        </p:spPr>
        <p:txBody>
          <a:bodyPr vert="horz" lIns="96657" tIns="48329" rIns="96657" bIns="48329" rtlCol="0" anchor="b"/>
          <a:lstStyle>
            <a:lvl1pPr algn="l">
              <a:defRPr sz="1200"/>
            </a:lvl1pPr>
          </a:lstStyle>
          <a:p>
            <a:r>
              <a:rPr lang="en-US" sz="1000">
                <a:latin typeface="Arial" panose="020B0604020202020204" pitchFamily="34" charset="0"/>
                <a:cs typeface="Arial" panose="020B0604020202020204" pitchFamily="34" charset="0"/>
              </a:rPr>
              <a:t>Chris Simmons</a:t>
            </a:r>
          </a:p>
        </p:txBody>
      </p:sp>
      <p:sp>
        <p:nvSpPr>
          <p:cNvPr id="5" name="Slide Number Placeholder 4">
            <a:extLst>
              <a:ext uri="{FF2B5EF4-FFF2-40B4-BE49-F238E27FC236}">
                <a16:creationId xmlns:a16="http://schemas.microsoft.com/office/drawing/2014/main" id="{0796143D-0F0C-C706-08D2-28BA8FDA027B}"/>
              </a:ext>
            </a:extLst>
          </p:cNvPr>
          <p:cNvSpPr>
            <a:spLocks noGrp="1"/>
          </p:cNvSpPr>
          <p:nvPr>
            <p:ph type="sldNum" sz="quarter" idx="3"/>
          </p:nvPr>
        </p:nvSpPr>
        <p:spPr>
          <a:xfrm>
            <a:off x="4143587" y="9119475"/>
            <a:ext cx="3169920" cy="481727"/>
          </a:xfrm>
          <a:prstGeom prst="rect">
            <a:avLst/>
          </a:prstGeom>
        </p:spPr>
        <p:txBody>
          <a:bodyPr vert="horz" lIns="96657" tIns="48329" rIns="96657" bIns="48329" rtlCol="0" anchor="b"/>
          <a:lstStyle>
            <a:lvl1pPr algn="r">
              <a:defRPr sz="1200"/>
            </a:lvl1pPr>
          </a:lstStyle>
          <a:p>
            <a:fld id="{08947866-C03E-492E-AFC3-AA64E651262E}" type="slidenum">
              <a:rPr lang="en-US" sz="1000">
                <a:latin typeface="Arial" panose="020B0604020202020204" pitchFamily="34" charset="0"/>
                <a:cs typeface="Arial" panose="020B0604020202020204" pitchFamily="34" charset="0"/>
              </a:rPr>
              <a:t>‹#›</a:t>
            </a:fld>
            <a:endParaRPr 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107296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57" tIns="48329" rIns="96657" bIns="48329" rtlCol="0"/>
          <a:lstStyle>
            <a:lvl1pPr algn="l">
              <a:defRPr sz="1200"/>
            </a:lvl1pPr>
          </a:lstStyle>
          <a:p>
            <a:r>
              <a:rPr lang="en-US"/>
              <a:t>Fall 2022 Gospel Meeting</a:t>
            </a:r>
          </a:p>
        </p:txBody>
      </p:sp>
      <p:sp>
        <p:nvSpPr>
          <p:cNvPr id="3" name="Date Placeholder 2"/>
          <p:cNvSpPr>
            <a:spLocks noGrp="1"/>
          </p:cNvSpPr>
          <p:nvPr>
            <p:ph type="dt" idx="1"/>
          </p:nvPr>
        </p:nvSpPr>
        <p:spPr>
          <a:xfrm>
            <a:off x="4143587" y="0"/>
            <a:ext cx="3169920" cy="481728"/>
          </a:xfrm>
          <a:prstGeom prst="rect">
            <a:avLst/>
          </a:prstGeom>
        </p:spPr>
        <p:txBody>
          <a:bodyPr vert="horz" lIns="96657" tIns="48329" rIns="96657" bIns="48329" rtlCol="0"/>
          <a:lstStyle>
            <a:lvl1pPr algn="r">
              <a:defRPr sz="1200"/>
            </a:lvl1pPr>
          </a:lstStyle>
          <a:p>
            <a:r>
              <a:rPr lang="en-US"/>
              <a:t>10/23/2022 am</a:t>
            </a:r>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7" tIns="48329" rIns="96657" bIns="48329" rtlCol="0" anchor="ctr"/>
          <a:lstStyle/>
          <a:p>
            <a:endParaRPr lang="en-US"/>
          </a:p>
        </p:txBody>
      </p:sp>
      <p:sp>
        <p:nvSpPr>
          <p:cNvPr id="5" name="Notes Placeholder 4"/>
          <p:cNvSpPr>
            <a:spLocks noGrp="1"/>
          </p:cNvSpPr>
          <p:nvPr>
            <p:ph type="body" sz="quarter" idx="3"/>
          </p:nvPr>
        </p:nvSpPr>
        <p:spPr>
          <a:xfrm>
            <a:off x="731521" y="4620577"/>
            <a:ext cx="5852160" cy="3780472"/>
          </a:xfrm>
          <a:prstGeom prst="rect">
            <a:avLst/>
          </a:prstGeom>
        </p:spPr>
        <p:txBody>
          <a:bodyPr vert="horz" lIns="96657" tIns="48329" rIns="96657" bIns="4832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7"/>
          </a:xfrm>
          <a:prstGeom prst="rect">
            <a:avLst/>
          </a:prstGeom>
        </p:spPr>
        <p:txBody>
          <a:bodyPr vert="horz" lIns="96657" tIns="48329" rIns="96657" bIns="48329" rtlCol="0" anchor="b"/>
          <a:lstStyle>
            <a:lvl1pPr algn="l">
              <a:defRPr sz="1200"/>
            </a:lvl1pPr>
          </a:lstStyle>
          <a:p>
            <a:r>
              <a:rPr lang="en-US"/>
              <a:t>Chris Simmons</a:t>
            </a:r>
          </a:p>
        </p:txBody>
      </p:sp>
      <p:sp>
        <p:nvSpPr>
          <p:cNvPr id="7" name="Slide Number Placeholder 6"/>
          <p:cNvSpPr>
            <a:spLocks noGrp="1"/>
          </p:cNvSpPr>
          <p:nvPr>
            <p:ph type="sldNum" sz="quarter" idx="5"/>
          </p:nvPr>
        </p:nvSpPr>
        <p:spPr>
          <a:xfrm>
            <a:off x="4143587" y="9119475"/>
            <a:ext cx="3169920" cy="481727"/>
          </a:xfrm>
          <a:prstGeom prst="rect">
            <a:avLst/>
          </a:prstGeom>
        </p:spPr>
        <p:txBody>
          <a:bodyPr vert="horz" lIns="96657" tIns="48329" rIns="96657" bIns="48329" rtlCol="0" anchor="b"/>
          <a:lstStyle>
            <a:lvl1pPr algn="r">
              <a:defRPr sz="1200"/>
            </a:lvl1pPr>
          </a:lstStyle>
          <a:p>
            <a:fld id="{80F35BD2-61E0-410B-8C23-9244ACEB58AD}" type="slidenum">
              <a:rPr lang="en-US" smtClean="0"/>
              <a:t>‹#›</a:t>
            </a:fld>
            <a:endParaRPr lang="en-US"/>
          </a:p>
        </p:txBody>
      </p:sp>
    </p:spTree>
    <p:extLst>
      <p:ext uri="{BB962C8B-B14F-4D97-AF65-F5344CB8AC3E}">
        <p14:creationId xmlns:p14="http://schemas.microsoft.com/office/powerpoint/2010/main" val="3226832269"/>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66576">
              <a:defRPr/>
            </a:pPr>
            <a:fld id="{42908AF5-21D6-4CE1-9D68-E627579C67FD}" type="slidenum">
              <a:rPr lang="en-US">
                <a:solidFill>
                  <a:prstClr val="black"/>
                </a:solidFill>
                <a:latin typeface="Calibri" panose="020F0502020204030204"/>
              </a:rPr>
              <a:pPr defTabSz="966576">
                <a:defRPr/>
              </a:pPr>
              <a:t>1</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57665544-6547-BFA8-92A3-87E5494A18DA}"/>
              </a:ext>
            </a:extLst>
          </p:cNvPr>
          <p:cNvSpPr>
            <a:spLocks noGrp="1"/>
          </p:cNvSpPr>
          <p:nvPr>
            <p:ph type="dt" idx="1"/>
          </p:nvPr>
        </p:nvSpPr>
        <p:spPr/>
        <p:txBody>
          <a:bodyPr/>
          <a:lstStyle/>
          <a:p>
            <a:r>
              <a:rPr lang="en-US"/>
              <a:t>10/23/2022 am</a:t>
            </a:r>
          </a:p>
        </p:txBody>
      </p:sp>
      <p:sp>
        <p:nvSpPr>
          <p:cNvPr id="6" name="Footer Placeholder 5">
            <a:extLst>
              <a:ext uri="{FF2B5EF4-FFF2-40B4-BE49-F238E27FC236}">
                <a16:creationId xmlns:a16="http://schemas.microsoft.com/office/drawing/2014/main" id="{2776FF9E-6A1F-DCDE-049E-B2B062F71332}"/>
              </a:ext>
            </a:extLst>
          </p:cNvPr>
          <p:cNvSpPr>
            <a:spLocks noGrp="1"/>
          </p:cNvSpPr>
          <p:nvPr>
            <p:ph type="ftr" sz="quarter" idx="4"/>
          </p:nvPr>
        </p:nvSpPr>
        <p:spPr/>
        <p:txBody>
          <a:bodyPr/>
          <a:lstStyle/>
          <a:p>
            <a:r>
              <a:rPr lang="en-US"/>
              <a:t>Chris Simmons</a:t>
            </a:r>
          </a:p>
        </p:txBody>
      </p:sp>
      <p:sp>
        <p:nvSpPr>
          <p:cNvPr id="7" name="Header Placeholder 6">
            <a:extLst>
              <a:ext uri="{FF2B5EF4-FFF2-40B4-BE49-F238E27FC236}">
                <a16:creationId xmlns:a16="http://schemas.microsoft.com/office/drawing/2014/main" id="{EA98749F-68C3-782E-7389-E6986A29AD74}"/>
              </a:ext>
            </a:extLst>
          </p:cNvPr>
          <p:cNvSpPr>
            <a:spLocks noGrp="1"/>
          </p:cNvSpPr>
          <p:nvPr>
            <p:ph type="hdr" sz="quarter"/>
          </p:nvPr>
        </p:nvSpPr>
        <p:spPr/>
        <p:txBody>
          <a:bodyPr/>
          <a:lstStyle/>
          <a:p>
            <a:r>
              <a:rPr lang="en-US"/>
              <a:t>Fall 2022 Gospel Meeting</a:t>
            </a:r>
          </a:p>
        </p:txBody>
      </p:sp>
    </p:spTree>
    <p:extLst>
      <p:ext uri="{BB962C8B-B14F-4D97-AF65-F5344CB8AC3E}">
        <p14:creationId xmlns:p14="http://schemas.microsoft.com/office/powerpoint/2010/main" val="3727041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1625" y="1231900"/>
            <a:ext cx="4433888" cy="3325813"/>
          </a:xfrm>
        </p:spPr>
      </p:sp>
      <p:sp>
        <p:nvSpPr>
          <p:cNvPr id="3" name="Notes Placeholder 2"/>
          <p:cNvSpPr>
            <a:spLocks noGrp="1"/>
          </p:cNvSpPr>
          <p:nvPr>
            <p:ph type="body" idx="1"/>
          </p:nvPr>
        </p:nvSpPr>
        <p:spPr/>
        <p:txBody>
          <a:bodyPr/>
          <a:lstStyle/>
          <a:p>
            <a:r>
              <a:rPr lang="en-US" dirty="0"/>
              <a:t>At home - Col. 3:21 - father’s don’t exasperate your children that they lose heart. </a:t>
            </a:r>
          </a:p>
        </p:txBody>
      </p:sp>
      <p:sp>
        <p:nvSpPr>
          <p:cNvPr id="4" name="Slide Number Placeholder 3"/>
          <p:cNvSpPr>
            <a:spLocks noGrp="1"/>
          </p:cNvSpPr>
          <p:nvPr>
            <p:ph type="sldNum" sz="quarter" idx="5"/>
          </p:nvPr>
        </p:nvSpPr>
        <p:spPr/>
        <p:txBody>
          <a:bodyPr/>
          <a:lstStyle/>
          <a:p>
            <a:pPr defTabSz="966576">
              <a:defRPr/>
            </a:pPr>
            <a:fld id="{42908AF5-21D6-4CE1-9D68-E627579C67FD}" type="slidenum">
              <a:rPr lang="en-US">
                <a:solidFill>
                  <a:prstClr val="black"/>
                </a:solidFill>
                <a:latin typeface="Calibri" panose="020F0502020204030204"/>
              </a:rPr>
              <a:pPr defTabSz="966576">
                <a:defRPr/>
              </a:pPr>
              <a:t>10</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42986B77-2588-226F-4D41-07E8A8C7FFEA}"/>
              </a:ext>
            </a:extLst>
          </p:cNvPr>
          <p:cNvSpPr>
            <a:spLocks noGrp="1"/>
          </p:cNvSpPr>
          <p:nvPr>
            <p:ph type="dt" idx="1"/>
          </p:nvPr>
        </p:nvSpPr>
        <p:spPr/>
        <p:txBody>
          <a:bodyPr/>
          <a:lstStyle/>
          <a:p>
            <a:r>
              <a:rPr lang="en-US"/>
              <a:t>10/23/2022 am</a:t>
            </a:r>
          </a:p>
        </p:txBody>
      </p:sp>
      <p:sp>
        <p:nvSpPr>
          <p:cNvPr id="6" name="Footer Placeholder 5">
            <a:extLst>
              <a:ext uri="{FF2B5EF4-FFF2-40B4-BE49-F238E27FC236}">
                <a16:creationId xmlns:a16="http://schemas.microsoft.com/office/drawing/2014/main" id="{B73BDB71-D62C-C3E7-7AE1-058F94C91945}"/>
              </a:ext>
            </a:extLst>
          </p:cNvPr>
          <p:cNvSpPr>
            <a:spLocks noGrp="1"/>
          </p:cNvSpPr>
          <p:nvPr>
            <p:ph type="ftr" sz="quarter" idx="4"/>
          </p:nvPr>
        </p:nvSpPr>
        <p:spPr/>
        <p:txBody>
          <a:bodyPr/>
          <a:lstStyle/>
          <a:p>
            <a:r>
              <a:rPr lang="en-US"/>
              <a:t>Chris Simmons</a:t>
            </a:r>
          </a:p>
        </p:txBody>
      </p:sp>
      <p:sp>
        <p:nvSpPr>
          <p:cNvPr id="7" name="Header Placeholder 6">
            <a:extLst>
              <a:ext uri="{FF2B5EF4-FFF2-40B4-BE49-F238E27FC236}">
                <a16:creationId xmlns:a16="http://schemas.microsoft.com/office/drawing/2014/main" id="{DC9E83EE-CC3A-3FBB-7A2D-6A3DBF3C6A6C}"/>
              </a:ext>
            </a:extLst>
          </p:cNvPr>
          <p:cNvSpPr>
            <a:spLocks noGrp="1"/>
          </p:cNvSpPr>
          <p:nvPr>
            <p:ph type="hdr" sz="quarter"/>
          </p:nvPr>
        </p:nvSpPr>
        <p:spPr/>
        <p:txBody>
          <a:bodyPr/>
          <a:lstStyle/>
          <a:p>
            <a:r>
              <a:rPr lang="en-US"/>
              <a:t>Fall 2022 Gospel Meeting</a:t>
            </a:r>
          </a:p>
        </p:txBody>
      </p:sp>
    </p:spTree>
    <p:extLst>
      <p:ext uri="{BB962C8B-B14F-4D97-AF65-F5344CB8AC3E}">
        <p14:creationId xmlns:p14="http://schemas.microsoft.com/office/powerpoint/2010/main" val="3712111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1625" y="1231900"/>
            <a:ext cx="4433888" cy="3325813"/>
          </a:xfrm>
        </p:spPr>
      </p:sp>
      <p:sp>
        <p:nvSpPr>
          <p:cNvPr id="3" name="Notes Placeholder 2"/>
          <p:cNvSpPr>
            <a:spLocks noGrp="1"/>
          </p:cNvSpPr>
          <p:nvPr>
            <p:ph type="body" idx="1"/>
          </p:nvPr>
        </p:nvSpPr>
        <p:spPr/>
        <p:txBody>
          <a:bodyPr/>
          <a:lstStyle/>
          <a:p>
            <a:r>
              <a:rPr lang="en-US" dirty="0"/>
              <a:t>Note our need to pray to God for opportunities to influence </a:t>
            </a:r>
          </a:p>
        </p:txBody>
      </p:sp>
      <p:sp>
        <p:nvSpPr>
          <p:cNvPr id="4" name="Slide Number Placeholder 3"/>
          <p:cNvSpPr>
            <a:spLocks noGrp="1"/>
          </p:cNvSpPr>
          <p:nvPr>
            <p:ph type="sldNum" sz="quarter" idx="5"/>
          </p:nvPr>
        </p:nvSpPr>
        <p:spPr/>
        <p:txBody>
          <a:bodyPr/>
          <a:lstStyle/>
          <a:p>
            <a:pPr defTabSz="966576">
              <a:defRPr/>
            </a:pPr>
            <a:fld id="{42908AF5-21D6-4CE1-9D68-E627579C67FD}" type="slidenum">
              <a:rPr lang="en-US">
                <a:solidFill>
                  <a:prstClr val="black"/>
                </a:solidFill>
                <a:latin typeface="Calibri" panose="020F0502020204030204"/>
              </a:rPr>
              <a:pPr defTabSz="966576">
                <a:defRPr/>
              </a:pPr>
              <a:t>11</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AE3116B9-AFBC-C5D3-980C-822CB8BA89F4}"/>
              </a:ext>
            </a:extLst>
          </p:cNvPr>
          <p:cNvSpPr>
            <a:spLocks noGrp="1"/>
          </p:cNvSpPr>
          <p:nvPr>
            <p:ph type="dt" idx="1"/>
          </p:nvPr>
        </p:nvSpPr>
        <p:spPr/>
        <p:txBody>
          <a:bodyPr/>
          <a:lstStyle/>
          <a:p>
            <a:r>
              <a:rPr lang="en-US"/>
              <a:t>10/23/2022 am</a:t>
            </a:r>
          </a:p>
        </p:txBody>
      </p:sp>
      <p:sp>
        <p:nvSpPr>
          <p:cNvPr id="6" name="Footer Placeholder 5">
            <a:extLst>
              <a:ext uri="{FF2B5EF4-FFF2-40B4-BE49-F238E27FC236}">
                <a16:creationId xmlns:a16="http://schemas.microsoft.com/office/drawing/2014/main" id="{0438798C-F740-D6F8-AC6E-4F8081D78775}"/>
              </a:ext>
            </a:extLst>
          </p:cNvPr>
          <p:cNvSpPr>
            <a:spLocks noGrp="1"/>
          </p:cNvSpPr>
          <p:nvPr>
            <p:ph type="ftr" sz="quarter" idx="4"/>
          </p:nvPr>
        </p:nvSpPr>
        <p:spPr/>
        <p:txBody>
          <a:bodyPr/>
          <a:lstStyle/>
          <a:p>
            <a:r>
              <a:rPr lang="en-US"/>
              <a:t>Chris Simmons</a:t>
            </a:r>
          </a:p>
        </p:txBody>
      </p:sp>
      <p:sp>
        <p:nvSpPr>
          <p:cNvPr id="7" name="Header Placeholder 6">
            <a:extLst>
              <a:ext uri="{FF2B5EF4-FFF2-40B4-BE49-F238E27FC236}">
                <a16:creationId xmlns:a16="http://schemas.microsoft.com/office/drawing/2014/main" id="{829A3EA8-AFDD-2001-D553-43741C454BC4}"/>
              </a:ext>
            </a:extLst>
          </p:cNvPr>
          <p:cNvSpPr>
            <a:spLocks noGrp="1"/>
          </p:cNvSpPr>
          <p:nvPr>
            <p:ph type="hdr" sz="quarter"/>
          </p:nvPr>
        </p:nvSpPr>
        <p:spPr/>
        <p:txBody>
          <a:bodyPr/>
          <a:lstStyle/>
          <a:p>
            <a:r>
              <a:rPr lang="en-US"/>
              <a:t>Fall 2022 Gospel Meeting</a:t>
            </a:r>
          </a:p>
        </p:txBody>
      </p:sp>
    </p:spTree>
    <p:extLst>
      <p:ext uri="{BB962C8B-B14F-4D97-AF65-F5344CB8AC3E}">
        <p14:creationId xmlns:p14="http://schemas.microsoft.com/office/powerpoint/2010/main" val="1888979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1625" y="1231900"/>
            <a:ext cx="4433888" cy="33258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66576">
              <a:defRPr/>
            </a:pPr>
            <a:fld id="{42908AF5-21D6-4CE1-9D68-E627579C67FD}" type="slidenum">
              <a:rPr lang="en-US">
                <a:solidFill>
                  <a:prstClr val="black"/>
                </a:solidFill>
                <a:latin typeface="Calibri" panose="020F0502020204030204"/>
              </a:rPr>
              <a:pPr defTabSz="966576">
                <a:defRPr/>
              </a:pPr>
              <a:t>12</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105AEC40-C9B5-9F54-60F7-AE565FDFCDDC}"/>
              </a:ext>
            </a:extLst>
          </p:cNvPr>
          <p:cNvSpPr>
            <a:spLocks noGrp="1"/>
          </p:cNvSpPr>
          <p:nvPr>
            <p:ph type="dt" idx="1"/>
          </p:nvPr>
        </p:nvSpPr>
        <p:spPr/>
        <p:txBody>
          <a:bodyPr/>
          <a:lstStyle/>
          <a:p>
            <a:r>
              <a:rPr lang="en-US"/>
              <a:t>10/23/2022 am</a:t>
            </a:r>
          </a:p>
        </p:txBody>
      </p:sp>
      <p:sp>
        <p:nvSpPr>
          <p:cNvPr id="6" name="Footer Placeholder 5">
            <a:extLst>
              <a:ext uri="{FF2B5EF4-FFF2-40B4-BE49-F238E27FC236}">
                <a16:creationId xmlns:a16="http://schemas.microsoft.com/office/drawing/2014/main" id="{0DBF91E5-0FF2-CEA8-E607-95A7CE27F1AE}"/>
              </a:ext>
            </a:extLst>
          </p:cNvPr>
          <p:cNvSpPr>
            <a:spLocks noGrp="1"/>
          </p:cNvSpPr>
          <p:nvPr>
            <p:ph type="ftr" sz="quarter" idx="4"/>
          </p:nvPr>
        </p:nvSpPr>
        <p:spPr/>
        <p:txBody>
          <a:bodyPr/>
          <a:lstStyle/>
          <a:p>
            <a:r>
              <a:rPr lang="en-US"/>
              <a:t>Chris Simmons</a:t>
            </a:r>
          </a:p>
        </p:txBody>
      </p:sp>
      <p:sp>
        <p:nvSpPr>
          <p:cNvPr id="7" name="Header Placeholder 6">
            <a:extLst>
              <a:ext uri="{FF2B5EF4-FFF2-40B4-BE49-F238E27FC236}">
                <a16:creationId xmlns:a16="http://schemas.microsoft.com/office/drawing/2014/main" id="{AC67AB4C-C06D-0DC3-8439-E7AC3C8E0F29}"/>
              </a:ext>
            </a:extLst>
          </p:cNvPr>
          <p:cNvSpPr>
            <a:spLocks noGrp="1"/>
          </p:cNvSpPr>
          <p:nvPr>
            <p:ph type="hdr" sz="quarter"/>
          </p:nvPr>
        </p:nvSpPr>
        <p:spPr/>
        <p:txBody>
          <a:bodyPr/>
          <a:lstStyle/>
          <a:p>
            <a:r>
              <a:rPr lang="en-US"/>
              <a:t>Fall 2022 Gospel Meeting</a:t>
            </a:r>
          </a:p>
        </p:txBody>
      </p:sp>
    </p:spTree>
    <p:extLst>
      <p:ext uri="{BB962C8B-B14F-4D97-AF65-F5344CB8AC3E}">
        <p14:creationId xmlns:p14="http://schemas.microsoft.com/office/powerpoint/2010/main" val="2248224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1625" y="1231900"/>
            <a:ext cx="4433888" cy="33258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66576">
              <a:defRPr/>
            </a:pPr>
            <a:fld id="{42908AF5-21D6-4CE1-9D68-E627579C67FD}" type="slidenum">
              <a:rPr lang="en-US">
                <a:solidFill>
                  <a:prstClr val="black"/>
                </a:solidFill>
                <a:latin typeface="Calibri" panose="020F0502020204030204"/>
              </a:rPr>
              <a:pPr defTabSz="966576">
                <a:defRPr/>
              </a:pPr>
              <a:t>13</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3E2C0BF5-7468-20A5-CD80-699D409A03D6}"/>
              </a:ext>
            </a:extLst>
          </p:cNvPr>
          <p:cNvSpPr>
            <a:spLocks noGrp="1"/>
          </p:cNvSpPr>
          <p:nvPr>
            <p:ph type="dt" idx="1"/>
          </p:nvPr>
        </p:nvSpPr>
        <p:spPr/>
        <p:txBody>
          <a:bodyPr/>
          <a:lstStyle/>
          <a:p>
            <a:r>
              <a:rPr lang="en-US"/>
              <a:t>10/23/2022 am</a:t>
            </a:r>
          </a:p>
        </p:txBody>
      </p:sp>
      <p:sp>
        <p:nvSpPr>
          <p:cNvPr id="6" name="Footer Placeholder 5">
            <a:extLst>
              <a:ext uri="{FF2B5EF4-FFF2-40B4-BE49-F238E27FC236}">
                <a16:creationId xmlns:a16="http://schemas.microsoft.com/office/drawing/2014/main" id="{50E5DAC7-29E2-4B94-9EB6-8C077A19F283}"/>
              </a:ext>
            </a:extLst>
          </p:cNvPr>
          <p:cNvSpPr>
            <a:spLocks noGrp="1"/>
          </p:cNvSpPr>
          <p:nvPr>
            <p:ph type="ftr" sz="quarter" idx="4"/>
          </p:nvPr>
        </p:nvSpPr>
        <p:spPr/>
        <p:txBody>
          <a:bodyPr/>
          <a:lstStyle/>
          <a:p>
            <a:r>
              <a:rPr lang="en-US"/>
              <a:t>Chris Simmons</a:t>
            </a:r>
          </a:p>
        </p:txBody>
      </p:sp>
      <p:sp>
        <p:nvSpPr>
          <p:cNvPr id="7" name="Header Placeholder 6">
            <a:extLst>
              <a:ext uri="{FF2B5EF4-FFF2-40B4-BE49-F238E27FC236}">
                <a16:creationId xmlns:a16="http://schemas.microsoft.com/office/drawing/2014/main" id="{C951A398-4312-FC6A-2A0B-0C3AEC434305}"/>
              </a:ext>
            </a:extLst>
          </p:cNvPr>
          <p:cNvSpPr>
            <a:spLocks noGrp="1"/>
          </p:cNvSpPr>
          <p:nvPr>
            <p:ph type="hdr" sz="quarter"/>
          </p:nvPr>
        </p:nvSpPr>
        <p:spPr/>
        <p:txBody>
          <a:bodyPr/>
          <a:lstStyle/>
          <a:p>
            <a:r>
              <a:rPr lang="en-US"/>
              <a:t>Fall 2022 Gospel Meeting</a:t>
            </a:r>
          </a:p>
        </p:txBody>
      </p:sp>
    </p:spTree>
    <p:extLst>
      <p:ext uri="{BB962C8B-B14F-4D97-AF65-F5344CB8AC3E}">
        <p14:creationId xmlns:p14="http://schemas.microsoft.com/office/powerpoint/2010/main" val="2579918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1625" y="1231900"/>
            <a:ext cx="4433888" cy="3325813"/>
          </a:xfrm>
        </p:spPr>
      </p:sp>
      <p:sp>
        <p:nvSpPr>
          <p:cNvPr id="3" name="Notes Placeholder 2"/>
          <p:cNvSpPr>
            <a:spLocks noGrp="1"/>
          </p:cNvSpPr>
          <p:nvPr>
            <p:ph type="body" idx="1"/>
          </p:nvPr>
        </p:nvSpPr>
        <p:spPr/>
        <p:txBody>
          <a:bodyPr/>
          <a:lstStyle/>
          <a:p>
            <a:pPr defTabSz="966576">
              <a:defRPr/>
            </a:pPr>
            <a:r>
              <a:rPr lang="en-US" sz="1400" b="1" dirty="0">
                <a:latin typeface="Georgia Pro" panose="02040502050405020303" pitchFamily="18" charset="0"/>
              </a:rPr>
              <a:t>Media &amp; “social media” </a:t>
            </a:r>
            <a:r>
              <a:rPr lang="en-US" sz="1400" dirty="0">
                <a:latin typeface="Georgia Pro" panose="02040502050405020303" pitchFamily="18" charset="0"/>
              </a:rPr>
              <a:t>offers to each of us opportunities to “follow” other people, causes and movements and thus opportunities to be influenced. </a:t>
            </a:r>
          </a:p>
          <a:p>
            <a:r>
              <a:rPr lang="en-US" sz="1400" dirty="0"/>
              <a:t>Like fire - entertainment and social media is neither inherently bad or good but depends on the use. Realize with both, the good can be very good and the bad can be horrifically bad. </a:t>
            </a:r>
          </a:p>
          <a:p>
            <a:endParaRPr lang="en-US" sz="1400" dirty="0"/>
          </a:p>
          <a:p>
            <a:r>
              <a:rPr lang="en-US" sz="1400" dirty="0"/>
              <a:t>We must realize that Satan has been actively using these tools for generations now. Through television, newspapers, movies, magazines, and now the internet, social media, Satan is promoting his ways, his promises and his lies. </a:t>
            </a:r>
          </a:p>
          <a:p>
            <a:endParaRPr lang="en-US" sz="1400" dirty="0"/>
          </a:p>
          <a:p>
            <a:r>
              <a:rPr lang="en-US" sz="1400" dirty="0"/>
              <a:t>Not just the content but the opportunity cost - i.e., the time spent on social media isn’t spent on the truly worthwhile. According to Statista.com, the average daily time on the internet is 136 minutes. </a:t>
            </a:r>
          </a:p>
          <a:p>
            <a:endParaRPr lang="en-US" sz="1400" dirty="0"/>
          </a:p>
          <a:p>
            <a:r>
              <a:rPr lang="en-US" sz="1400" dirty="0"/>
              <a:t>Those 2 hours and 16 minutes are influencing us somehow. </a:t>
            </a:r>
          </a:p>
          <a:p>
            <a:endParaRPr lang="en-US" sz="1400" dirty="0"/>
          </a:p>
          <a:p>
            <a:r>
              <a:rPr lang="en-US" sz="1400" dirty="0"/>
              <a:t>It is the “big lie” that connections on social media make one fell less lonely or isolated. </a:t>
            </a:r>
            <a:endParaRPr lang="en-US" dirty="0"/>
          </a:p>
        </p:txBody>
      </p:sp>
      <p:sp>
        <p:nvSpPr>
          <p:cNvPr id="4" name="Slide Number Placeholder 3"/>
          <p:cNvSpPr>
            <a:spLocks noGrp="1"/>
          </p:cNvSpPr>
          <p:nvPr>
            <p:ph type="sldNum" sz="quarter" idx="5"/>
          </p:nvPr>
        </p:nvSpPr>
        <p:spPr/>
        <p:txBody>
          <a:bodyPr/>
          <a:lstStyle/>
          <a:p>
            <a:pPr defTabSz="966576">
              <a:defRPr/>
            </a:pPr>
            <a:fld id="{42908AF5-21D6-4CE1-9D68-E627579C67FD}" type="slidenum">
              <a:rPr lang="en-US">
                <a:solidFill>
                  <a:prstClr val="black"/>
                </a:solidFill>
                <a:latin typeface="Calibri" panose="020F0502020204030204"/>
              </a:rPr>
              <a:pPr defTabSz="966576">
                <a:defRPr/>
              </a:pPr>
              <a:t>2</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1DB071AF-5C8B-342D-D6AF-9AFF657668A0}"/>
              </a:ext>
            </a:extLst>
          </p:cNvPr>
          <p:cNvSpPr>
            <a:spLocks noGrp="1"/>
          </p:cNvSpPr>
          <p:nvPr>
            <p:ph type="dt" idx="1"/>
          </p:nvPr>
        </p:nvSpPr>
        <p:spPr/>
        <p:txBody>
          <a:bodyPr/>
          <a:lstStyle/>
          <a:p>
            <a:r>
              <a:rPr lang="en-US"/>
              <a:t>10/23/2022 am</a:t>
            </a:r>
          </a:p>
        </p:txBody>
      </p:sp>
      <p:sp>
        <p:nvSpPr>
          <p:cNvPr id="6" name="Footer Placeholder 5">
            <a:extLst>
              <a:ext uri="{FF2B5EF4-FFF2-40B4-BE49-F238E27FC236}">
                <a16:creationId xmlns:a16="http://schemas.microsoft.com/office/drawing/2014/main" id="{D978CDE4-F538-5B4A-615A-BC5A618AB2B9}"/>
              </a:ext>
            </a:extLst>
          </p:cNvPr>
          <p:cNvSpPr>
            <a:spLocks noGrp="1"/>
          </p:cNvSpPr>
          <p:nvPr>
            <p:ph type="ftr" sz="quarter" idx="4"/>
          </p:nvPr>
        </p:nvSpPr>
        <p:spPr/>
        <p:txBody>
          <a:bodyPr/>
          <a:lstStyle/>
          <a:p>
            <a:r>
              <a:rPr lang="en-US"/>
              <a:t>Chris Simmons</a:t>
            </a:r>
          </a:p>
        </p:txBody>
      </p:sp>
      <p:sp>
        <p:nvSpPr>
          <p:cNvPr id="7" name="Header Placeholder 6">
            <a:extLst>
              <a:ext uri="{FF2B5EF4-FFF2-40B4-BE49-F238E27FC236}">
                <a16:creationId xmlns:a16="http://schemas.microsoft.com/office/drawing/2014/main" id="{0BE471A2-2883-212D-CDD2-67020E4AF1B2}"/>
              </a:ext>
            </a:extLst>
          </p:cNvPr>
          <p:cNvSpPr>
            <a:spLocks noGrp="1"/>
          </p:cNvSpPr>
          <p:nvPr>
            <p:ph type="hdr" sz="quarter"/>
          </p:nvPr>
        </p:nvSpPr>
        <p:spPr/>
        <p:txBody>
          <a:bodyPr/>
          <a:lstStyle/>
          <a:p>
            <a:r>
              <a:rPr lang="en-US"/>
              <a:t>Fall 2022 Gospel Meeting</a:t>
            </a:r>
          </a:p>
        </p:txBody>
      </p:sp>
    </p:spTree>
    <p:extLst>
      <p:ext uri="{BB962C8B-B14F-4D97-AF65-F5344CB8AC3E}">
        <p14:creationId xmlns:p14="http://schemas.microsoft.com/office/powerpoint/2010/main" val="859453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1625" y="1231900"/>
            <a:ext cx="4433888" cy="3325813"/>
          </a:xfrm>
        </p:spPr>
      </p:sp>
      <p:sp>
        <p:nvSpPr>
          <p:cNvPr id="3" name="Notes Placeholder 2"/>
          <p:cNvSpPr>
            <a:spLocks noGrp="1"/>
          </p:cNvSpPr>
          <p:nvPr>
            <p:ph type="body" idx="1"/>
          </p:nvPr>
        </p:nvSpPr>
        <p:spPr/>
        <p:txBody>
          <a:bodyPr/>
          <a:lstStyle/>
          <a:p>
            <a:r>
              <a:rPr lang="en-US" sz="1400" dirty="0"/>
              <a:t>Like fire - entertainment and social media is neither inherently bad or good but depends on the use. Realize with both, the good can be very good and the bad can be horrifically bad. </a:t>
            </a:r>
          </a:p>
          <a:p>
            <a:endParaRPr lang="en-US" sz="1400" dirty="0"/>
          </a:p>
          <a:p>
            <a:r>
              <a:rPr lang="en-US" sz="1400" dirty="0"/>
              <a:t>We must realize that Satan has been actively using these tools for generations now. Through television, newspapers, movies, magazines, and now the internet, social media, Satan is promoting his ways, his promises and his lies. </a:t>
            </a:r>
          </a:p>
          <a:p>
            <a:endParaRPr lang="en-US" sz="1400" dirty="0"/>
          </a:p>
          <a:p>
            <a:r>
              <a:rPr lang="en-US" sz="1400" dirty="0"/>
              <a:t>Not just the content but the opportunity cost - i.e., the time spent on social media isn’t spent on the truly worthwhile. According to Statista.com, the average daily time on the internet is 136 minutes. </a:t>
            </a:r>
          </a:p>
          <a:p>
            <a:endParaRPr lang="en-US" sz="1400" dirty="0"/>
          </a:p>
          <a:p>
            <a:r>
              <a:rPr lang="en-US" sz="1400" dirty="0"/>
              <a:t>Those 2 hours and 16 minutes are influencing us somehow. </a:t>
            </a:r>
          </a:p>
          <a:p>
            <a:endParaRPr lang="en-US" sz="1400" dirty="0"/>
          </a:p>
          <a:p>
            <a:r>
              <a:rPr lang="en-US" sz="1400" dirty="0"/>
              <a:t>It is the “big lie” that connections on social media make one fell less lonely or isolated. </a:t>
            </a:r>
            <a:endParaRPr lang="en-US" dirty="0"/>
          </a:p>
        </p:txBody>
      </p:sp>
      <p:sp>
        <p:nvSpPr>
          <p:cNvPr id="4" name="Slide Number Placeholder 3"/>
          <p:cNvSpPr>
            <a:spLocks noGrp="1"/>
          </p:cNvSpPr>
          <p:nvPr>
            <p:ph type="sldNum" sz="quarter" idx="5"/>
          </p:nvPr>
        </p:nvSpPr>
        <p:spPr/>
        <p:txBody>
          <a:bodyPr/>
          <a:lstStyle/>
          <a:p>
            <a:pPr defTabSz="966576">
              <a:defRPr/>
            </a:pPr>
            <a:fld id="{42908AF5-21D6-4CE1-9D68-E627579C67FD}" type="slidenum">
              <a:rPr lang="en-US">
                <a:solidFill>
                  <a:prstClr val="black"/>
                </a:solidFill>
                <a:latin typeface="Calibri" panose="020F0502020204030204"/>
              </a:rPr>
              <a:pPr defTabSz="966576">
                <a:defRPr/>
              </a:pPr>
              <a:t>3</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8ECB98DE-89B3-8C31-6869-4D8D23364157}"/>
              </a:ext>
            </a:extLst>
          </p:cNvPr>
          <p:cNvSpPr>
            <a:spLocks noGrp="1"/>
          </p:cNvSpPr>
          <p:nvPr>
            <p:ph type="dt" idx="1"/>
          </p:nvPr>
        </p:nvSpPr>
        <p:spPr/>
        <p:txBody>
          <a:bodyPr/>
          <a:lstStyle/>
          <a:p>
            <a:r>
              <a:rPr lang="en-US"/>
              <a:t>10/23/2022 am</a:t>
            </a:r>
          </a:p>
        </p:txBody>
      </p:sp>
      <p:sp>
        <p:nvSpPr>
          <p:cNvPr id="6" name="Footer Placeholder 5">
            <a:extLst>
              <a:ext uri="{FF2B5EF4-FFF2-40B4-BE49-F238E27FC236}">
                <a16:creationId xmlns:a16="http://schemas.microsoft.com/office/drawing/2014/main" id="{843CAAE6-D5B4-C755-854F-AE82C904C084}"/>
              </a:ext>
            </a:extLst>
          </p:cNvPr>
          <p:cNvSpPr>
            <a:spLocks noGrp="1"/>
          </p:cNvSpPr>
          <p:nvPr>
            <p:ph type="ftr" sz="quarter" idx="4"/>
          </p:nvPr>
        </p:nvSpPr>
        <p:spPr/>
        <p:txBody>
          <a:bodyPr/>
          <a:lstStyle/>
          <a:p>
            <a:r>
              <a:rPr lang="en-US"/>
              <a:t>Chris Simmons</a:t>
            </a:r>
          </a:p>
        </p:txBody>
      </p:sp>
      <p:sp>
        <p:nvSpPr>
          <p:cNvPr id="7" name="Header Placeholder 6">
            <a:extLst>
              <a:ext uri="{FF2B5EF4-FFF2-40B4-BE49-F238E27FC236}">
                <a16:creationId xmlns:a16="http://schemas.microsoft.com/office/drawing/2014/main" id="{0B18FB8D-059E-43F8-B30F-41557383681D}"/>
              </a:ext>
            </a:extLst>
          </p:cNvPr>
          <p:cNvSpPr>
            <a:spLocks noGrp="1"/>
          </p:cNvSpPr>
          <p:nvPr>
            <p:ph type="hdr" sz="quarter"/>
          </p:nvPr>
        </p:nvSpPr>
        <p:spPr/>
        <p:txBody>
          <a:bodyPr/>
          <a:lstStyle/>
          <a:p>
            <a:r>
              <a:rPr lang="en-US"/>
              <a:t>Fall 2022 Gospel Meeting</a:t>
            </a:r>
          </a:p>
        </p:txBody>
      </p:sp>
    </p:spTree>
    <p:extLst>
      <p:ext uri="{BB962C8B-B14F-4D97-AF65-F5344CB8AC3E}">
        <p14:creationId xmlns:p14="http://schemas.microsoft.com/office/powerpoint/2010/main" val="3782519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1625" y="1231900"/>
            <a:ext cx="4433888" cy="3325813"/>
          </a:xfrm>
        </p:spPr>
      </p:sp>
      <p:sp>
        <p:nvSpPr>
          <p:cNvPr id="3" name="Notes Placeholder 2"/>
          <p:cNvSpPr>
            <a:spLocks noGrp="1"/>
          </p:cNvSpPr>
          <p:nvPr>
            <p:ph type="body" idx="1"/>
          </p:nvPr>
        </p:nvSpPr>
        <p:spPr/>
        <p:txBody>
          <a:bodyPr/>
          <a:lstStyle/>
          <a:p>
            <a:r>
              <a:rPr lang="en-US" sz="1400" dirty="0"/>
              <a:t>Like fire - social media is neither inherently bad or good but depends on the use. Realize with both, the good can be very good and the bad can be horrifically bad. </a:t>
            </a:r>
          </a:p>
          <a:p>
            <a:endParaRPr lang="en-US" sz="1400" dirty="0"/>
          </a:p>
          <a:p>
            <a:r>
              <a:rPr lang="en-US" sz="1400" dirty="0"/>
              <a:t>Will we follow the “masses” to do evil? Exodus 23:2; Matthew 7:13-14</a:t>
            </a:r>
          </a:p>
          <a:p>
            <a:endParaRPr lang="en-US" sz="1400" dirty="0"/>
          </a:p>
          <a:p>
            <a:r>
              <a:rPr lang="en-US" sz="1400" dirty="0"/>
              <a:t>Eliminate the wicked influencers: Deut. 7:4, (“they will turn your sons away from following Me.”) Joshua 23:6-7. Ex. 23:29; Deut. 7:21-22 - they needed to remove these influences methodically and persistently year by year. </a:t>
            </a:r>
          </a:p>
          <a:p>
            <a:endParaRPr lang="en-US" sz="1400" dirty="0"/>
          </a:p>
          <a:p>
            <a:r>
              <a:rPr lang="en-US" sz="1400" dirty="0"/>
              <a:t>The whole point of God’s instruction to methodically and completely drive out the inhabitants was to not only execute His judgment but to keep His people from bad influences. </a:t>
            </a:r>
          </a:p>
          <a:p>
            <a:endParaRPr lang="en-US" sz="1400" dirty="0"/>
          </a:p>
          <a:p>
            <a:r>
              <a:rPr lang="en-US" sz="1400" dirty="0"/>
              <a:t>We are focus on who the candidates for president… who we really should be concerned with is who are those that they would appoint to their cabinet. In sports, I’ve heard the express of a “coaching tree” - those who have helped frame their </a:t>
            </a:r>
            <a:r>
              <a:rPr lang="en-US" sz="1400" dirty="0" err="1"/>
              <a:t>philophies</a:t>
            </a:r>
            <a:r>
              <a:rPr lang="en-US" sz="1400" dirty="0"/>
              <a:t> of the sport. Again, as a head coach, I would want to know who they would have as their assistants and mentors. </a:t>
            </a:r>
          </a:p>
          <a:p>
            <a:endParaRPr lang="en-US" sz="1400" dirty="0"/>
          </a:p>
          <a:p>
            <a:r>
              <a:rPr lang="en-US" sz="1400" dirty="0"/>
              <a:t>Board of Directors: purpose is to provide guidance, establish accountability, garner wisdom, keep from pitfalls. </a:t>
            </a:r>
            <a:endParaRPr lang="en-US" dirty="0"/>
          </a:p>
        </p:txBody>
      </p:sp>
      <p:sp>
        <p:nvSpPr>
          <p:cNvPr id="4" name="Slide Number Placeholder 3"/>
          <p:cNvSpPr>
            <a:spLocks noGrp="1"/>
          </p:cNvSpPr>
          <p:nvPr>
            <p:ph type="sldNum" sz="quarter" idx="5"/>
          </p:nvPr>
        </p:nvSpPr>
        <p:spPr/>
        <p:txBody>
          <a:bodyPr/>
          <a:lstStyle/>
          <a:p>
            <a:pPr defTabSz="966576">
              <a:defRPr/>
            </a:pPr>
            <a:fld id="{42908AF5-21D6-4CE1-9D68-E627579C67FD}" type="slidenum">
              <a:rPr lang="en-US">
                <a:solidFill>
                  <a:prstClr val="black"/>
                </a:solidFill>
                <a:latin typeface="Calibri" panose="020F0502020204030204"/>
              </a:rPr>
              <a:pPr defTabSz="966576">
                <a:defRPr/>
              </a:pPr>
              <a:t>4</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767D1C30-CFBA-E418-7EE5-B3E209CE5B82}"/>
              </a:ext>
            </a:extLst>
          </p:cNvPr>
          <p:cNvSpPr>
            <a:spLocks noGrp="1"/>
          </p:cNvSpPr>
          <p:nvPr>
            <p:ph type="dt" idx="1"/>
          </p:nvPr>
        </p:nvSpPr>
        <p:spPr/>
        <p:txBody>
          <a:bodyPr/>
          <a:lstStyle/>
          <a:p>
            <a:r>
              <a:rPr lang="en-US"/>
              <a:t>10/23/2022 am</a:t>
            </a:r>
          </a:p>
        </p:txBody>
      </p:sp>
      <p:sp>
        <p:nvSpPr>
          <p:cNvPr id="6" name="Footer Placeholder 5">
            <a:extLst>
              <a:ext uri="{FF2B5EF4-FFF2-40B4-BE49-F238E27FC236}">
                <a16:creationId xmlns:a16="http://schemas.microsoft.com/office/drawing/2014/main" id="{C15F8749-7FC4-C9FD-9FA1-9FC6BD4CCDB1}"/>
              </a:ext>
            </a:extLst>
          </p:cNvPr>
          <p:cNvSpPr>
            <a:spLocks noGrp="1"/>
          </p:cNvSpPr>
          <p:nvPr>
            <p:ph type="ftr" sz="quarter" idx="4"/>
          </p:nvPr>
        </p:nvSpPr>
        <p:spPr/>
        <p:txBody>
          <a:bodyPr/>
          <a:lstStyle/>
          <a:p>
            <a:r>
              <a:rPr lang="en-US"/>
              <a:t>Chris Simmons</a:t>
            </a:r>
          </a:p>
        </p:txBody>
      </p:sp>
      <p:sp>
        <p:nvSpPr>
          <p:cNvPr id="7" name="Header Placeholder 6">
            <a:extLst>
              <a:ext uri="{FF2B5EF4-FFF2-40B4-BE49-F238E27FC236}">
                <a16:creationId xmlns:a16="http://schemas.microsoft.com/office/drawing/2014/main" id="{3AB18D55-9D30-3FEE-36C0-60B88705EDD1}"/>
              </a:ext>
            </a:extLst>
          </p:cNvPr>
          <p:cNvSpPr>
            <a:spLocks noGrp="1"/>
          </p:cNvSpPr>
          <p:nvPr>
            <p:ph type="hdr" sz="quarter"/>
          </p:nvPr>
        </p:nvSpPr>
        <p:spPr/>
        <p:txBody>
          <a:bodyPr/>
          <a:lstStyle/>
          <a:p>
            <a:r>
              <a:rPr lang="en-US"/>
              <a:t>Fall 2022 Gospel Meeting</a:t>
            </a:r>
          </a:p>
        </p:txBody>
      </p:sp>
    </p:spTree>
    <p:extLst>
      <p:ext uri="{BB962C8B-B14F-4D97-AF65-F5344CB8AC3E}">
        <p14:creationId xmlns:p14="http://schemas.microsoft.com/office/powerpoint/2010/main" val="1211948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1625" y="1231900"/>
            <a:ext cx="4433888" cy="3325813"/>
          </a:xfrm>
        </p:spPr>
      </p:sp>
      <p:sp>
        <p:nvSpPr>
          <p:cNvPr id="3" name="Notes Placeholder 2"/>
          <p:cNvSpPr>
            <a:spLocks noGrp="1"/>
          </p:cNvSpPr>
          <p:nvPr>
            <p:ph type="body" idx="1"/>
          </p:nvPr>
        </p:nvSpPr>
        <p:spPr/>
        <p:txBody>
          <a:bodyPr/>
          <a:lstStyle/>
          <a:p>
            <a:r>
              <a:rPr lang="en-US" sz="1400" dirty="0"/>
              <a:t>Matt 14:28-33</a:t>
            </a:r>
          </a:p>
          <a:p>
            <a:r>
              <a:rPr lang="en-US" sz="1400" dirty="0"/>
              <a:t> Peter said to Him, "Lord, if it is You, command me to come to You on the water." 29 And He said, "Come!" And Peter got out of the boat, and walked on the water and came toward Jesus. 30 But seeing the wind, he became frightened, and beginning to sink, he cried out, "Lord, save me!" 31 Immediately Jesus stretched out His hand and took hold of him, and said to him, "You of little faith, why did you doubt?" 32 When they got into the boat, the wind stopped. 33 And those who were in the boat worshiped Him, saying, "You are certainly God's Son!"</a:t>
            </a:r>
          </a:p>
          <a:p>
            <a:endParaRPr lang="en-US" sz="1400" dirty="0"/>
          </a:p>
          <a:p>
            <a:r>
              <a:rPr lang="en-US" sz="1400" dirty="0"/>
              <a:t>Philippians 3:18 - Paul is referring to Christians!</a:t>
            </a:r>
            <a:endParaRPr lang="en-US" dirty="0"/>
          </a:p>
        </p:txBody>
      </p:sp>
      <p:sp>
        <p:nvSpPr>
          <p:cNvPr id="4" name="Slide Number Placeholder 3"/>
          <p:cNvSpPr>
            <a:spLocks noGrp="1"/>
          </p:cNvSpPr>
          <p:nvPr>
            <p:ph type="sldNum" sz="quarter" idx="5"/>
          </p:nvPr>
        </p:nvSpPr>
        <p:spPr/>
        <p:txBody>
          <a:bodyPr/>
          <a:lstStyle/>
          <a:p>
            <a:pPr defTabSz="966576">
              <a:defRPr/>
            </a:pPr>
            <a:fld id="{42908AF5-21D6-4CE1-9D68-E627579C67FD}" type="slidenum">
              <a:rPr lang="en-US">
                <a:solidFill>
                  <a:prstClr val="black"/>
                </a:solidFill>
                <a:latin typeface="Calibri" panose="020F0502020204030204"/>
              </a:rPr>
              <a:pPr defTabSz="966576">
                <a:defRPr/>
              </a:pPr>
              <a:t>5</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E42870F0-5579-4921-CCF0-08F56208EA2A}"/>
              </a:ext>
            </a:extLst>
          </p:cNvPr>
          <p:cNvSpPr>
            <a:spLocks noGrp="1"/>
          </p:cNvSpPr>
          <p:nvPr>
            <p:ph type="dt" idx="1"/>
          </p:nvPr>
        </p:nvSpPr>
        <p:spPr/>
        <p:txBody>
          <a:bodyPr/>
          <a:lstStyle/>
          <a:p>
            <a:r>
              <a:rPr lang="en-US"/>
              <a:t>10/23/2022 am</a:t>
            </a:r>
          </a:p>
        </p:txBody>
      </p:sp>
      <p:sp>
        <p:nvSpPr>
          <p:cNvPr id="6" name="Footer Placeholder 5">
            <a:extLst>
              <a:ext uri="{FF2B5EF4-FFF2-40B4-BE49-F238E27FC236}">
                <a16:creationId xmlns:a16="http://schemas.microsoft.com/office/drawing/2014/main" id="{D79094FB-B2B3-7D44-D49B-48F992BB18EF}"/>
              </a:ext>
            </a:extLst>
          </p:cNvPr>
          <p:cNvSpPr>
            <a:spLocks noGrp="1"/>
          </p:cNvSpPr>
          <p:nvPr>
            <p:ph type="ftr" sz="quarter" idx="4"/>
          </p:nvPr>
        </p:nvSpPr>
        <p:spPr/>
        <p:txBody>
          <a:bodyPr/>
          <a:lstStyle/>
          <a:p>
            <a:r>
              <a:rPr lang="en-US"/>
              <a:t>Chris Simmons</a:t>
            </a:r>
          </a:p>
        </p:txBody>
      </p:sp>
      <p:sp>
        <p:nvSpPr>
          <p:cNvPr id="7" name="Header Placeholder 6">
            <a:extLst>
              <a:ext uri="{FF2B5EF4-FFF2-40B4-BE49-F238E27FC236}">
                <a16:creationId xmlns:a16="http://schemas.microsoft.com/office/drawing/2014/main" id="{24EC4406-B027-EBB6-C4EB-4626DE74AF79}"/>
              </a:ext>
            </a:extLst>
          </p:cNvPr>
          <p:cNvSpPr>
            <a:spLocks noGrp="1"/>
          </p:cNvSpPr>
          <p:nvPr>
            <p:ph type="hdr" sz="quarter"/>
          </p:nvPr>
        </p:nvSpPr>
        <p:spPr/>
        <p:txBody>
          <a:bodyPr/>
          <a:lstStyle/>
          <a:p>
            <a:r>
              <a:rPr lang="en-US"/>
              <a:t>Fall 2022 Gospel Meeting</a:t>
            </a:r>
          </a:p>
        </p:txBody>
      </p:sp>
    </p:spTree>
    <p:extLst>
      <p:ext uri="{BB962C8B-B14F-4D97-AF65-F5344CB8AC3E}">
        <p14:creationId xmlns:p14="http://schemas.microsoft.com/office/powerpoint/2010/main" val="1310700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1625" y="1231900"/>
            <a:ext cx="4433888" cy="3325813"/>
          </a:xfrm>
        </p:spPr>
      </p:sp>
      <p:sp>
        <p:nvSpPr>
          <p:cNvPr id="3" name="Notes Placeholder 2"/>
          <p:cNvSpPr>
            <a:spLocks noGrp="1"/>
          </p:cNvSpPr>
          <p:nvPr>
            <p:ph type="body" idx="1"/>
          </p:nvPr>
        </p:nvSpPr>
        <p:spPr/>
        <p:txBody>
          <a:bodyPr/>
          <a:lstStyle/>
          <a:p>
            <a:r>
              <a:rPr lang="en-US" sz="1400" dirty="0"/>
              <a:t>Proverbs 4:23, “Watch over your heart with all diligence, for from it flow the springs of life.” </a:t>
            </a:r>
          </a:p>
          <a:p>
            <a:r>
              <a:rPr lang="en-US" sz="1400" dirty="0"/>
              <a:t>Mark 4:24, “Be careful what you listen to!” - spoken in context of many of the parables that Jesus taught. </a:t>
            </a:r>
          </a:p>
          <a:p>
            <a:endParaRPr lang="en-US" sz="1400" dirty="0"/>
          </a:p>
          <a:p>
            <a:r>
              <a:rPr lang="en-US" sz="1400" dirty="0"/>
              <a:t>Rom 13:11-14</a:t>
            </a:r>
          </a:p>
          <a:p>
            <a:r>
              <a:rPr lang="en-US" sz="1400" dirty="0"/>
              <a:t>Do this, knowing the time, that it is already the hour for you to awaken from sleep; for now salvation is nearer to us than when we believed. 12 The night is almost gone, and the day is near. Therefore let us lay aside the deeds of darkness and put on the armor of light. 13 Let us behave properly as in the day, not in carousing and drunkenness, not in sexual promiscuity and sensuality, not in strife and jealousy. 14 But put on the Lord Jesus Christ, and make no provision for the flesh in regard to its lusts.</a:t>
            </a:r>
          </a:p>
          <a:p>
            <a:endParaRPr lang="en-US" sz="1400" dirty="0"/>
          </a:p>
          <a:p>
            <a:r>
              <a:rPr lang="en-US" sz="1400" dirty="0"/>
              <a:t>I’m “following” so-and-so on social media but it’s not a big deal or it’s not affecting me. We need to wake up!</a:t>
            </a:r>
          </a:p>
          <a:p>
            <a:endParaRPr lang="en-US" sz="1400" dirty="0"/>
          </a:p>
          <a:p>
            <a:r>
              <a:rPr lang="en-US" sz="1400" dirty="0"/>
              <a:t>1 Corinthians 15:33</a:t>
            </a:r>
          </a:p>
          <a:p>
            <a:r>
              <a:rPr lang="en-US" sz="1400" dirty="0"/>
              <a:t>THERE IS IN ALL OF US CONSIDERABLE DESIRE OF BEING ESTEEMED OR APPROVED. </a:t>
            </a:r>
            <a:r>
              <a:rPr lang="en-US" sz="1400" b="1" dirty="0"/>
              <a:t>This desire is morally allied to that dislike of being singular </a:t>
            </a:r>
            <a:r>
              <a:rPr lang="en-US" sz="1400" dirty="0"/>
              <a:t>which has so mighty an operation upon men. With those with whom we are in constant intercourse, we wish, if possible, to stand well, and we feel that this cannot be, so long as there is distinct opposition in their principles and motives to our own; and it </a:t>
            </a:r>
            <a:r>
              <a:rPr lang="en-US" sz="1400" b="1" dirty="0"/>
              <a:t>is almost a necessary consequence that we shall gradually assimilate ourselves to their tastes and tendencies</a:t>
            </a:r>
            <a:r>
              <a:rPr lang="en-US" sz="1400" dirty="0"/>
              <a:t>, and thus seek to </a:t>
            </a:r>
            <a:r>
              <a:rPr lang="en-US" sz="1400" b="1" dirty="0"/>
              <a:t>escape the unpleasantness of being singular</a:t>
            </a:r>
            <a:r>
              <a:rPr lang="en-US" sz="1400" dirty="0"/>
              <a:t>, and therefore of being tacitly disapproved, by acquiring resemblance, or softening down points of difference.</a:t>
            </a:r>
          </a:p>
          <a:p>
            <a:r>
              <a:rPr lang="en-US" sz="1400" dirty="0"/>
              <a:t>(from The Biblical Illustrator)</a:t>
            </a:r>
          </a:p>
          <a:p>
            <a:endParaRPr lang="en-US" sz="1400" dirty="0"/>
          </a:p>
          <a:p>
            <a:endParaRPr lang="en-US" sz="1400" dirty="0"/>
          </a:p>
          <a:p>
            <a:endParaRPr lang="en-US" sz="1400" dirty="0"/>
          </a:p>
          <a:p>
            <a:endParaRPr lang="en-US" dirty="0"/>
          </a:p>
        </p:txBody>
      </p:sp>
      <p:sp>
        <p:nvSpPr>
          <p:cNvPr id="4" name="Slide Number Placeholder 3"/>
          <p:cNvSpPr>
            <a:spLocks noGrp="1"/>
          </p:cNvSpPr>
          <p:nvPr>
            <p:ph type="sldNum" sz="quarter" idx="5"/>
          </p:nvPr>
        </p:nvSpPr>
        <p:spPr/>
        <p:txBody>
          <a:bodyPr/>
          <a:lstStyle/>
          <a:p>
            <a:pPr defTabSz="966576">
              <a:defRPr/>
            </a:pPr>
            <a:fld id="{42908AF5-21D6-4CE1-9D68-E627579C67FD}" type="slidenum">
              <a:rPr lang="en-US">
                <a:solidFill>
                  <a:prstClr val="black"/>
                </a:solidFill>
                <a:latin typeface="Calibri" panose="020F0502020204030204"/>
              </a:rPr>
              <a:pPr defTabSz="966576">
                <a:defRPr/>
              </a:pPr>
              <a:t>6</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B2B4B035-A5D5-9E1A-5EC5-E98DB79D880D}"/>
              </a:ext>
            </a:extLst>
          </p:cNvPr>
          <p:cNvSpPr>
            <a:spLocks noGrp="1"/>
          </p:cNvSpPr>
          <p:nvPr>
            <p:ph type="dt" idx="1"/>
          </p:nvPr>
        </p:nvSpPr>
        <p:spPr/>
        <p:txBody>
          <a:bodyPr/>
          <a:lstStyle/>
          <a:p>
            <a:r>
              <a:rPr lang="en-US"/>
              <a:t>10/23/2022 am</a:t>
            </a:r>
          </a:p>
        </p:txBody>
      </p:sp>
      <p:sp>
        <p:nvSpPr>
          <p:cNvPr id="6" name="Footer Placeholder 5">
            <a:extLst>
              <a:ext uri="{FF2B5EF4-FFF2-40B4-BE49-F238E27FC236}">
                <a16:creationId xmlns:a16="http://schemas.microsoft.com/office/drawing/2014/main" id="{98BAF4B2-AEFC-232E-1239-51889FF17C56}"/>
              </a:ext>
            </a:extLst>
          </p:cNvPr>
          <p:cNvSpPr>
            <a:spLocks noGrp="1"/>
          </p:cNvSpPr>
          <p:nvPr>
            <p:ph type="ftr" sz="quarter" idx="4"/>
          </p:nvPr>
        </p:nvSpPr>
        <p:spPr/>
        <p:txBody>
          <a:bodyPr/>
          <a:lstStyle/>
          <a:p>
            <a:r>
              <a:rPr lang="en-US"/>
              <a:t>Chris Simmons</a:t>
            </a:r>
          </a:p>
        </p:txBody>
      </p:sp>
      <p:sp>
        <p:nvSpPr>
          <p:cNvPr id="7" name="Header Placeholder 6">
            <a:extLst>
              <a:ext uri="{FF2B5EF4-FFF2-40B4-BE49-F238E27FC236}">
                <a16:creationId xmlns:a16="http://schemas.microsoft.com/office/drawing/2014/main" id="{B1416B44-2FCD-7882-8957-56353690ABBB}"/>
              </a:ext>
            </a:extLst>
          </p:cNvPr>
          <p:cNvSpPr>
            <a:spLocks noGrp="1"/>
          </p:cNvSpPr>
          <p:nvPr>
            <p:ph type="hdr" sz="quarter"/>
          </p:nvPr>
        </p:nvSpPr>
        <p:spPr/>
        <p:txBody>
          <a:bodyPr/>
          <a:lstStyle/>
          <a:p>
            <a:r>
              <a:rPr lang="en-US"/>
              <a:t>Fall 2022 Gospel Meeting</a:t>
            </a:r>
          </a:p>
        </p:txBody>
      </p:sp>
    </p:spTree>
    <p:extLst>
      <p:ext uri="{BB962C8B-B14F-4D97-AF65-F5344CB8AC3E}">
        <p14:creationId xmlns:p14="http://schemas.microsoft.com/office/powerpoint/2010/main" val="1913390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1625" y="1231900"/>
            <a:ext cx="4433888" cy="3325813"/>
          </a:xfrm>
        </p:spPr>
      </p:sp>
      <p:sp>
        <p:nvSpPr>
          <p:cNvPr id="3" name="Notes Placeholder 2"/>
          <p:cNvSpPr>
            <a:spLocks noGrp="1"/>
          </p:cNvSpPr>
          <p:nvPr>
            <p:ph type="body" idx="1"/>
          </p:nvPr>
        </p:nvSpPr>
        <p:spPr/>
        <p:txBody>
          <a:bodyPr/>
          <a:lstStyle/>
          <a:p>
            <a:r>
              <a:rPr lang="en-US" sz="1400" dirty="0"/>
              <a:t>Proverbs 4:23, “Watch over your heart with all diligence, for from it flow the springs of life.” </a:t>
            </a:r>
          </a:p>
          <a:p>
            <a:r>
              <a:rPr lang="en-US" sz="1400" dirty="0"/>
              <a:t>Mark 4:24, “Be careful what you listen to!” - spoken in context of many of the parables that Jesus taught. </a:t>
            </a:r>
          </a:p>
          <a:p>
            <a:endParaRPr lang="en-US" sz="1400" dirty="0"/>
          </a:p>
          <a:p>
            <a:r>
              <a:rPr lang="en-US" sz="1400" dirty="0"/>
              <a:t>Rom 13:11-14</a:t>
            </a:r>
          </a:p>
          <a:p>
            <a:r>
              <a:rPr lang="en-US" sz="1400" dirty="0"/>
              <a:t>Do this, knowing the time, that it is already the hour for you to awaken from sleep; for now salvation is nearer to us than when we believed. 12 The night is almost gone, and the day is near. Therefore let us lay aside the deeds of darkness and put on the armor of light. 13 Let us behave properly as in the day, not in carousing and drunkenness, not in sexual promiscuity and sensuality, not in strife and jealousy. 14 But put on the Lord Jesus Christ, and make no provision for the flesh in regard to its lusts.</a:t>
            </a:r>
          </a:p>
          <a:p>
            <a:endParaRPr lang="en-US" sz="1400" dirty="0"/>
          </a:p>
          <a:p>
            <a:r>
              <a:rPr lang="en-US" sz="1400" dirty="0"/>
              <a:t>I’m “following” so-and-so on social media but it’s not a big deal or it’s not affecting me. We need to wake up!</a:t>
            </a:r>
          </a:p>
          <a:p>
            <a:endParaRPr lang="en-US" sz="1400" dirty="0"/>
          </a:p>
          <a:p>
            <a:r>
              <a:rPr lang="en-US" sz="1400" dirty="0"/>
              <a:t>1 Corinthians 15:33</a:t>
            </a:r>
          </a:p>
          <a:p>
            <a:r>
              <a:rPr lang="en-US" sz="1400" dirty="0"/>
              <a:t>THERE IS IN ALL OF US CONSIDERABLE DESIRE OF BEING ESTEEMED OR APPROVED. </a:t>
            </a:r>
            <a:r>
              <a:rPr lang="en-US" sz="1400" b="1" dirty="0"/>
              <a:t>This desire is morally allied to that dislike of being singular </a:t>
            </a:r>
            <a:r>
              <a:rPr lang="en-US" sz="1400" dirty="0"/>
              <a:t>which has so mighty an operation upon men. With those with whom we are in constant intercourse, we wish, if possible, to stand well, and we feel that this cannot be, so long as there is distinct opposition in their principles and motives to our own; and it </a:t>
            </a:r>
            <a:r>
              <a:rPr lang="en-US" sz="1400" b="1" dirty="0"/>
              <a:t>is almost a necessary consequence that we shall gradually assimilate ourselves to their tastes and tendencies</a:t>
            </a:r>
            <a:r>
              <a:rPr lang="en-US" sz="1400" dirty="0"/>
              <a:t>, and thus seek to </a:t>
            </a:r>
            <a:r>
              <a:rPr lang="en-US" sz="1400" b="1" dirty="0"/>
              <a:t>escape the unpleasantness of being singular</a:t>
            </a:r>
            <a:r>
              <a:rPr lang="en-US" sz="1400" dirty="0"/>
              <a:t>, and therefore of being tacitly disapproved, by acquiring resemblance, or softening down points of difference.</a:t>
            </a:r>
          </a:p>
          <a:p>
            <a:r>
              <a:rPr lang="en-US" sz="1400" dirty="0"/>
              <a:t>(from The Biblical Illustrator)</a:t>
            </a:r>
          </a:p>
          <a:p>
            <a:endParaRPr lang="en-US" sz="1400" dirty="0"/>
          </a:p>
          <a:p>
            <a:endParaRPr lang="en-US" sz="1400" dirty="0"/>
          </a:p>
          <a:p>
            <a:endParaRPr lang="en-US" sz="1400" dirty="0"/>
          </a:p>
          <a:p>
            <a:endParaRPr lang="en-US" dirty="0"/>
          </a:p>
        </p:txBody>
      </p:sp>
      <p:sp>
        <p:nvSpPr>
          <p:cNvPr id="4" name="Slide Number Placeholder 3"/>
          <p:cNvSpPr>
            <a:spLocks noGrp="1"/>
          </p:cNvSpPr>
          <p:nvPr>
            <p:ph type="sldNum" sz="quarter" idx="5"/>
          </p:nvPr>
        </p:nvSpPr>
        <p:spPr/>
        <p:txBody>
          <a:bodyPr/>
          <a:lstStyle/>
          <a:p>
            <a:pPr defTabSz="966576">
              <a:defRPr/>
            </a:pPr>
            <a:fld id="{42908AF5-21D6-4CE1-9D68-E627579C67FD}" type="slidenum">
              <a:rPr lang="en-US">
                <a:solidFill>
                  <a:prstClr val="black"/>
                </a:solidFill>
                <a:latin typeface="Calibri" panose="020F0502020204030204"/>
              </a:rPr>
              <a:pPr defTabSz="966576">
                <a:defRPr/>
              </a:pPr>
              <a:t>7</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EA8C806A-5B94-3DB5-6514-3DB68B17E0B0}"/>
              </a:ext>
            </a:extLst>
          </p:cNvPr>
          <p:cNvSpPr>
            <a:spLocks noGrp="1"/>
          </p:cNvSpPr>
          <p:nvPr>
            <p:ph type="dt" idx="1"/>
          </p:nvPr>
        </p:nvSpPr>
        <p:spPr/>
        <p:txBody>
          <a:bodyPr/>
          <a:lstStyle/>
          <a:p>
            <a:r>
              <a:rPr lang="en-US"/>
              <a:t>10/23/2022 am</a:t>
            </a:r>
          </a:p>
        </p:txBody>
      </p:sp>
      <p:sp>
        <p:nvSpPr>
          <p:cNvPr id="6" name="Footer Placeholder 5">
            <a:extLst>
              <a:ext uri="{FF2B5EF4-FFF2-40B4-BE49-F238E27FC236}">
                <a16:creationId xmlns:a16="http://schemas.microsoft.com/office/drawing/2014/main" id="{8CF1AE05-0704-1805-2753-F225D547A046}"/>
              </a:ext>
            </a:extLst>
          </p:cNvPr>
          <p:cNvSpPr>
            <a:spLocks noGrp="1"/>
          </p:cNvSpPr>
          <p:nvPr>
            <p:ph type="ftr" sz="quarter" idx="4"/>
          </p:nvPr>
        </p:nvSpPr>
        <p:spPr/>
        <p:txBody>
          <a:bodyPr/>
          <a:lstStyle/>
          <a:p>
            <a:r>
              <a:rPr lang="en-US"/>
              <a:t>Chris Simmons</a:t>
            </a:r>
          </a:p>
        </p:txBody>
      </p:sp>
      <p:sp>
        <p:nvSpPr>
          <p:cNvPr id="7" name="Header Placeholder 6">
            <a:extLst>
              <a:ext uri="{FF2B5EF4-FFF2-40B4-BE49-F238E27FC236}">
                <a16:creationId xmlns:a16="http://schemas.microsoft.com/office/drawing/2014/main" id="{EBABC5B1-9EDC-C079-6C52-135BEBB81A54}"/>
              </a:ext>
            </a:extLst>
          </p:cNvPr>
          <p:cNvSpPr>
            <a:spLocks noGrp="1"/>
          </p:cNvSpPr>
          <p:nvPr>
            <p:ph type="hdr" sz="quarter"/>
          </p:nvPr>
        </p:nvSpPr>
        <p:spPr/>
        <p:txBody>
          <a:bodyPr/>
          <a:lstStyle/>
          <a:p>
            <a:r>
              <a:rPr lang="en-US"/>
              <a:t>Fall 2022 Gospel Meeting</a:t>
            </a:r>
          </a:p>
        </p:txBody>
      </p:sp>
    </p:spTree>
    <p:extLst>
      <p:ext uri="{BB962C8B-B14F-4D97-AF65-F5344CB8AC3E}">
        <p14:creationId xmlns:p14="http://schemas.microsoft.com/office/powerpoint/2010/main" val="640814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1625" y="1231900"/>
            <a:ext cx="4433888" cy="33258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66576">
              <a:defRPr/>
            </a:pPr>
            <a:fld id="{42908AF5-21D6-4CE1-9D68-E627579C67FD}" type="slidenum">
              <a:rPr lang="en-US">
                <a:solidFill>
                  <a:prstClr val="black"/>
                </a:solidFill>
                <a:latin typeface="Calibri" panose="020F0502020204030204"/>
              </a:rPr>
              <a:pPr defTabSz="966576">
                <a:defRPr/>
              </a:pPr>
              <a:t>8</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68CE6C73-8770-A43B-AD4C-5213DA9CB07E}"/>
              </a:ext>
            </a:extLst>
          </p:cNvPr>
          <p:cNvSpPr>
            <a:spLocks noGrp="1"/>
          </p:cNvSpPr>
          <p:nvPr>
            <p:ph type="dt" idx="1"/>
          </p:nvPr>
        </p:nvSpPr>
        <p:spPr/>
        <p:txBody>
          <a:bodyPr/>
          <a:lstStyle/>
          <a:p>
            <a:r>
              <a:rPr lang="en-US"/>
              <a:t>10/23/2022 am</a:t>
            </a:r>
          </a:p>
        </p:txBody>
      </p:sp>
      <p:sp>
        <p:nvSpPr>
          <p:cNvPr id="6" name="Footer Placeholder 5">
            <a:extLst>
              <a:ext uri="{FF2B5EF4-FFF2-40B4-BE49-F238E27FC236}">
                <a16:creationId xmlns:a16="http://schemas.microsoft.com/office/drawing/2014/main" id="{735B787F-3647-4B7D-56DE-9D8003E5D05E}"/>
              </a:ext>
            </a:extLst>
          </p:cNvPr>
          <p:cNvSpPr>
            <a:spLocks noGrp="1"/>
          </p:cNvSpPr>
          <p:nvPr>
            <p:ph type="ftr" sz="quarter" idx="4"/>
          </p:nvPr>
        </p:nvSpPr>
        <p:spPr/>
        <p:txBody>
          <a:bodyPr/>
          <a:lstStyle/>
          <a:p>
            <a:r>
              <a:rPr lang="en-US"/>
              <a:t>Chris Simmons</a:t>
            </a:r>
          </a:p>
        </p:txBody>
      </p:sp>
      <p:sp>
        <p:nvSpPr>
          <p:cNvPr id="7" name="Header Placeholder 6">
            <a:extLst>
              <a:ext uri="{FF2B5EF4-FFF2-40B4-BE49-F238E27FC236}">
                <a16:creationId xmlns:a16="http://schemas.microsoft.com/office/drawing/2014/main" id="{6D2DDB4D-DE5F-D2AE-BB5F-7E54072AB83A}"/>
              </a:ext>
            </a:extLst>
          </p:cNvPr>
          <p:cNvSpPr>
            <a:spLocks noGrp="1"/>
          </p:cNvSpPr>
          <p:nvPr>
            <p:ph type="hdr" sz="quarter"/>
          </p:nvPr>
        </p:nvSpPr>
        <p:spPr/>
        <p:txBody>
          <a:bodyPr/>
          <a:lstStyle/>
          <a:p>
            <a:r>
              <a:rPr lang="en-US"/>
              <a:t>Fall 2022 Gospel Meeting</a:t>
            </a:r>
          </a:p>
        </p:txBody>
      </p:sp>
    </p:spTree>
    <p:extLst>
      <p:ext uri="{BB962C8B-B14F-4D97-AF65-F5344CB8AC3E}">
        <p14:creationId xmlns:p14="http://schemas.microsoft.com/office/powerpoint/2010/main" val="1534296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1625" y="1231900"/>
            <a:ext cx="4433888" cy="3325813"/>
          </a:xfrm>
        </p:spPr>
      </p:sp>
      <p:sp>
        <p:nvSpPr>
          <p:cNvPr id="3" name="Notes Placeholder 2"/>
          <p:cNvSpPr>
            <a:spLocks noGrp="1"/>
          </p:cNvSpPr>
          <p:nvPr>
            <p:ph type="body" idx="1"/>
          </p:nvPr>
        </p:nvSpPr>
        <p:spPr/>
        <p:txBody>
          <a:bodyPr/>
          <a:lstStyle/>
          <a:p>
            <a:r>
              <a:rPr lang="en-US" dirty="0"/>
              <a:t>Already mentioned Phil. 3:17 and Paul’s exhortation</a:t>
            </a:r>
          </a:p>
        </p:txBody>
      </p:sp>
      <p:sp>
        <p:nvSpPr>
          <p:cNvPr id="4" name="Slide Number Placeholder 3"/>
          <p:cNvSpPr>
            <a:spLocks noGrp="1"/>
          </p:cNvSpPr>
          <p:nvPr>
            <p:ph type="sldNum" sz="quarter" idx="5"/>
          </p:nvPr>
        </p:nvSpPr>
        <p:spPr/>
        <p:txBody>
          <a:bodyPr/>
          <a:lstStyle/>
          <a:p>
            <a:pPr defTabSz="966576">
              <a:defRPr/>
            </a:pPr>
            <a:fld id="{42908AF5-21D6-4CE1-9D68-E627579C67FD}" type="slidenum">
              <a:rPr lang="en-US">
                <a:solidFill>
                  <a:prstClr val="black"/>
                </a:solidFill>
                <a:latin typeface="Calibri" panose="020F0502020204030204"/>
              </a:rPr>
              <a:pPr defTabSz="966576">
                <a:defRPr/>
              </a:pPr>
              <a:t>9</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CFA1AF8E-588A-9D16-FED1-418112F9AE8E}"/>
              </a:ext>
            </a:extLst>
          </p:cNvPr>
          <p:cNvSpPr>
            <a:spLocks noGrp="1"/>
          </p:cNvSpPr>
          <p:nvPr>
            <p:ph type="dt" idx="1"/>
          </p:nvPr>
        </p:nvSpPr>
        <p:spPr/>
        <p:txBody>
          <a:bodyPr/>
          <a:lstStyle/>
          <a:p>
            <a:r>
              <a:rPr lang="en-US"/>
              <a:t>10/23/2022 am</a:t>
            </a:r>
          </a:p>
        </p:txBody>
      </p:sp>
      <p:sp>
        <p:nvSpPr>
          <p:cNvPr id="6" name="Footer Placeholder 5">
            <a:extLst>
              <a:ext uri="{FF2B5EF4-FFF2-40B4-BE49-F238E27FC236}">
                <a16:creationId xmlns:a16="http://schemas.microsoft.com/office/drawing/2014/main" id="{5156F575-1624-8AE7-4D0C-A558D7E713F0}"/>
              </a:ext>
            </a:extLst>
          </p:cNvPr>
          <p:cNvSpPr>
            <a:spLocks noGrp="1"/>
          </p:cNvSpPr>
          <p:nvPr>
            <p:ph type="ftr" sz="quarter" idx="4"/>
          </p:nvPr>
        </p:nvSpPr>
        <p:spPr/>
        <p:txBody>
          <a:bodyPr/>
          <a:lstStyle/>
          <a:p>
            <a:r>
              <a:rPr lang="en-US"/>
              <a:t>Chris Simmons</a:t>
            </a:r>
          </a:p>
        </p:txBody>
      </p:sp>
      <p:sp>
        <p:nvSpPr>
          <p:cNvPr id="7" name="Header Placeholder 6">
            <a:extLst>
              <a:ext uri="{FF2B5EF4-FFF2-40B4-BE49-F238E27FC236}">
                <a16:creationId xmlns:a16="http://schemas.microsoft.com/office/drawing/2014/main" id="{A3265CE3-DD4F-8D8B-9A2D-53A2F6627C26}"/>
              </a:ext>
            </a:extLst>
          </p:cNvPr>
          <p:cNvSpPr>
            <a:spLocks noGrp="1"/>
          </p:cNvSpPr>
          <p:nvPr>
            <p:ph type="hdr" sz="quarter"/>
          </p:nvPr>
        </p:nvSpPr>
        <p:spPr/>
        <p:txBody>
          <a:bodyPr/>
          <a:lstStyle/>
          <a:p>
            <a:r>
              <a:rPr lang="en-US"/>
              <a:t>Fall 2022 Gospel Meeting</a:t>
            </a:r>
          </a:p>
        </p:txBody>
      </p:sp>
    </p:spTree>
    <p:extLst>
      <p:ext uri="{BB962C8B-B14F-4D97-AF65-F5344CB8AC3E}">
        <p14:creationId xmlns:p14="http://schemas.microsoft.com/office/powerpoint/2010/main" val="1959966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90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645152"/>
            <a:ext cx="7543800" cy="1143000"/>
          </a:xfrm>
        </p:spPr>
        <p:txBody>
          <a:bodyPr lIns="91440" rIns="91440">
            <a:normAutofit/>
          </a:bodyPr>
          <a:lstStyle>
            <a:lvl1pPr marL="0" indent="0" algn="l">
              <a:buNone/>
              <a:defRPr sz="1800" cap="all" spc="150" baseline="0">
                <a:solidFill>
                  <a:schemeClr val="tx1"/>
                </a:solidFill>
                <a:latin typeface="+mn-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905744" y="4474741"/>
            <a:ext cx="7406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10/28/2022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48452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10/28/2022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50479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90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663440"/>
            <a:ext cx="7543800" cy="1143000"/>
          </a:xfrm>
        </p:spPr>
        <p:txBody>
          <a:bodyPr lIns="91440" rIns="91440" anchor="t" anchorCtr="0">
            <a:normAutofit/>
          </a:bodyPr>
          <a:lstStyle>
            <a:lvl1pPr marL="0" indent="0">
              <a:buNone/>
              <a:defRPr sz="1800" cap="all" spc="150" baseline="0">
                <a:solidFill>
                  <a:schemeClr val="tx1"/>
                </a:solidFill>
                <a:latin typeface="+mn-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905744" y="4485132"/>
            <a:ext cx="7406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10/28/2022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31805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2120900"/>
            <a:ext cx="3479802"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6958" y="2120900"/>
            <a:ext cx="3479802"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10/28/2022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064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2057400"/>
            <a:ext cx="3479802" cy="736282"/>
          </a:xfrm>
        </p:spPr>
        <p:txBody>
          <a:bodyPr lIns="91440" rIns="91440" anchor="ctr">
            <a:normAutofit/>
          </a:bodyPr>
          <a:lstStyle>
            <a:lvl1pPr marL="0" indent="0">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2958275"/>
            <a:ext cx="3479802"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6958" y="2057400"/>
            <a:ext cx="3479802" cy="736282"/>
          </a:xfrm>
        </p:spPr>
        <p:txBody>
          <a:bodyPr lIns="91440" rIns="91440" anchor="ctr">
            <a:normAutofit/>
          </a:bodyPr>
          <a:lstStyle>
            <a:lvl1pPr marL="0" indent="0">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6958" y="2958274"/>
            <a:ext cx="3479802"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10/28/2022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30109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10/28/2022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62782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10/28/2022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11297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2" y="0"/>
            <a:ext cx="3490722"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82600" y="786384"/>
            <a:ext cx="2638175" cy="2093975"/>
          </a:xfrm>
        </p:spPr>
        <p:txBody>
          <a:bodyPr anchor="b">
            <a:normAutofit/>
          </a:bodyPr>
          <a:lstStyle>
            <a:lvl1pPr>
              <a:lnSpc>
                <a:spcPct val="90000"/>
              </a:lnSpc>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094238" y="812800"/>
            <a:ext cx="4446258"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82599" y="3043051"/>
            <a:ext cx="2638175" cy="3064505"/>
          </a:xfrm>
        </p:spPr>
        <p:txBody>
          <a:bodyPr lIns="91440" rIns="91440">
            <a:normAutofit/>
          </a:bodyPr>
          <a:lstStyle>
            <a:lvl1pPr marL="0" indent="0">
              <a:buNone/>
              <a:defRPr sz="13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82598" y="6446521"/>
            <a:ext cx="2638176" cy="365125"/>
          </a:xfrm>
        </p:spPr>
        <p:txBody>
          <a:bodyPr/>
          <a:lstStyle>
            <a:lvl1pPr algn="l">
              <a:defRPr/>
            </a:lvl1pPr>
          </a:lstStyle>
          <a:p>
            <a:fld id="{92BEA474-078D-4E9B-9B14-09A87B19DC46}" type="datetime1">
              <a:rPr lang="en-US" smtClean="0"/>
              <a:t>10/28/2022</a:t>
            </a:fld>
            <a:endParaRPr lang="en-US" dirty="0"/>
          </a:p>
        </p:txBody>
      </p:sp>
      <p:sp>
        <p:nvSpPr>
          <p:cNvPr id="6" name="Footer Placeholder 5"/>
          <p:cNvSpPr>
            <a:spLocks noGrp="1"/>
          </p:cNvSpPr>
          <p:nvPr>
            <p:ph type="ftr" sz="quarter" idx="11"/>
          </p:nvPr>
        </p:nvSpPr>
        <p:spPr>
          <a:xfrm>
            <a:off x="4094238" y="6446521"/>
            <a:ext cx="4000514"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03311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9141619"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2" y="0"/>
            <a:ext cx="9143989" cy="4578350"/>
          </a:xfrm>
          <a:solidFill>
            <a:schemeClr val="bg1">
              <a:lumMod val="85000"/>
            </a:schemeClr>
          </a:solidFill>
        </p:spPr>
        <p:txBody>
          <a:bodyPr lIns="457200" tIns="45720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 name="Title 1"/>
          <p:cNvSpPr>
            <a:spLocks noGrp="1"/>
          </p:cNvSpPr>
          <p:nvPr>
            <p:ph type="title"/>
          </p:nvPr>
        </p:nvSpPr>
        <p:spPr>
          <a:xfrm>
            <a:off x="822960" y="4799362"/>
            <a:ext cx="7585234" cy="743682"/>
          </a:xfrm>
        </p:spPr>
        <p:txBody>
          <a:bodyPr tIns="0" bIns="0" anchor="b">
            <a:noAutofit/>
          </a:bodyPr>
          <a:lstStyle>
            <a:lvl1pPr>
              <a:defRPr sz="27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22959" y="5715000"/>
            <a:ext cx="7584948" cy="609600"/>
          </a:xfrm>
        </p:spPr>
        <p:txBody>
          <a:bodyPr lIns="91440" tIns="0" rIns="91440" bIns="0">
            <a:normAutofit/>
          </a:bodyPr>
          <a:lstStyle>
            <a:lvl1pPr marL="0" indent="0">
              <a:spcBef>
                <a:spcPts val="0"/>
              </a:spcBef>
              <a:spcAft>
                <a:spcPts val="450"/>
              </a:spcAft>
              <a:buNone/>
              <a:defRPr sz="13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10/28/2022</a:t>
            </a:fld>
            <a:endParaRPr lang="en-US" dirty="0"/>
          </a:p>
        </p:txBody>
      </p:sp>
      <p:sp>
        <p:nvSpPr>
          <p:cNvPr id="6" name="Footer Placeholder 5"/>
          <p:cNvSpPr>
            <a:spLocks noGrp="1"/>
          </p:cNvSpPr>
          <p:nvPr>
            <p:ph type="ftr" sz="quarter" idx="11"/>
          </p:nvPr>
        </p:nvSpPr>
        <p:spPr>
          <a:xfrm>
            <a:off x="822959" y="6446839"/>
            <a:ext cx="5113697"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47660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2108202"/>
            <a:ext cx="75438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63819" y="6446839"/>
            <a:ext cx="1938638" cy="365125"/>
          </a:xfrm>
          <a:prstGeom prst="rect">
            <a:avLst/>
          </a:prstGeom>
        </p:spPr>
        <p:txBody>
          <a:bodyPr vert="horz" lIns="91440" tIns="45720" rIns="91440" bIns="45720" rtlCol="0" anchor="ctr"/>
          <a:lstStyle>
            <a:lvl1pPr algn="r">
              <a:defRPr sz="675">
                <a:solidFill>
                  <a:srgbClr val="FFFFFF"/>
                </a:solidFill>
              </a:defRPr>
            </a:lvl1pPr>
          </a:lstStyle>
          <a:p>
            <a:fld id="{62D6E202-B606-4609-B914-27C9371A1F6D}" type="datetime1">
              <a:rPr lang="en-US" smtClean="0"/>
              <a:t>10/28/2022</a:t>
            </a:fld>
            <a:endParaRPr lang="en-US" dirty="0"/>
          </a:p>
        </p:txBody>
      </p:sp>
      <p:sp>
        <p:nvSpPr>
          <p:cNvPr id="5" name="Footer Placeholder 4"/>
          <p:cNvSpPr>
            <a:spLocks noGrp="1"/>
          </p:cNvSpPr>
          <p:nvPr>
            <p:ph type="ftr" sz="quarter" idx="3"/>
          </p:nvPr>
        </p:nvSpPr>
        <p:spPr>
          <a:xfrm>
            <a:off x="822959" y="6446839"/>
            <a:ext cx="5113697" cy="365125"/>
          </a:xfrm>
          <a:prstGeom prst="rect">
            <a:avLst/>
          </a:prstGeom>
        </p:spPr>
        <p:txBody>
          <a:bodyPr vert="horz" lIns="91440" tIns="45720" rIns="91440" bIns="45720" rtlCol="0" anchor="ctr"/>
          <a:lstStyle>
            <a:lvl1pPr algn="l">
              <a:defRPr sz="675"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245186" y="6446839"/>
            <a:ext cx="585008" cy="365125"/>
          </a:xfrm>
          <a:prstGeom prst="rect">
            <a:avLst/>
          </a:prstGeom>
        </p:spPr>
        <p:txBody>
          <a:bodyPr vert="horz" lIns="91440" tIns="45720" rIns="91440" bIns="45720" rtlCol="0" anchor="ctr"/>
          <a:lstStyle>
            <a:lvl1pPr algn="l">
              <a:defRPr sz="675">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895149" y="1897380"/>
            <a:ext cx="74752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274128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Lst>
  <p:hf sldNum="0" hdr="0" ftr="0" dt="0"/>
  <p:txStyles>
    <p:titleStyle>
      <a:lvl1pPr algn="l" defTabSz="685800" rtl="0" eaLnBrk="1" latinLnBrk="0" hangingPunct="1">
        <a:lnSpc>
          <a:spcPct val="90000"/>
        </a:lnSpc>
        <a:spcBef>
          <a:spcPct val="0"/>
        </a:spcBef>
        <a:buNone/>
        <a:defRPr sz="345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11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100000"/>
        </a:lnSpc>
        <a:spcBef>
          <a:spcPts val="150"/>
        </a:spcBef>
        <a:spcAft>
          <a:spcPts val="300"/>
        </a:spcAft>
        <a:buClrTx/>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100000"/>
        </a:lnSpc>
        <a:spcBef>
          <a:spcPts val="150"/>
        </a:spcBef>
        <a:spcAft>
          <a:spcPts val="300"/>
        </a:spcAft>
        <a:buClrTx/>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100000"/>
        </a:lnSpc>
        <a:spcBef>
          <a:spcPts val="150"/>
        </a:spcBef>
        <a:spcAft>
          <a:spcPts val="300"/>
        </a:spcAft>
        <a:buClrTx/>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100000"/>
        </a:lnSpc>
        <a:spcBef>
          <a:spcPts val="150"/>
        </a:spcBef>
        <a:spcAft>
          <a:spcPts val="300"/>
        </a:spcAft>
        <a:buClrTx/>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5047500" y="2182565"/>
            <a:ext cx="3609804" cy="1775101"/>
          </a:xfrm>
        </p:spPr>
        <p:txBody>
          <a:bodyPr>
            <a:spAutoFit/>
          </a:bodyPr>
          <a:lstStyle/>
          <a:p>
            <a:r>
              <a:rPr lang="en-US" sz="4050" b="1" dirty="0">
                <a:solidFill>
                  <a:schemeClr val="tx1"/>
                </a:solidFill>
              </a:rPr>
              <a:t>INFLUENCERS AND FOLLOWERS</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5047500" y="4198966"/>
            <a:ext cx="3621826" cy="379335"/>
          </a:xfrm>
        </p:spPr>
        <p:txBody>
          <a:bodyPr>
            <a:spAutoFit/>
          </a:bodyPr>
          <a:lstStyle/>
          <a:p>
            <a:r>
              <a:rPr lang="en-US" b="1" dirty="0"/>
              <a:t>Philippians 2:15</a:t>
            </a:r>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 y="857257"/>
            <a:ext cx="4572000" cy="5143493"/>
          </a:xfrm>
          <a:prstGeom prst="rect">
            <a:avLst/>
          </a:prstGeom>
        </p:spPr>
      </p:pic>
      <p:cxnSp>
        <p:nvCxnSpPr>
          <p:cNvPr id="26" name="Straight Connector 2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03790" y="4078316"/>
            <a:ext cx="32918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915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74467-FA02-41F8-8B55-A672858F2485}"/>
              </a:ext>
            </a:extLst>
          </p:cNvPr>
          <p:cNvSpPr>
            <a:spLocks noGrp="1"/>
          </p:cNvSpPr>
          <p:nvPr>
            <p:ph type="title"/>
          </p:nvPr>
        </p:nvSpPr>
        <p:spPr>
          <a:xfrm>
            <a:off x="651164" y="1084105"/>
            <a:ext cx="7715596" cy="653256"/>
          </a:xfrm>
        </p:spPr>
        <p:txBody>
          <a:bodyPr>
            <a:spAutoFit/>
          </a:bodyPr>
          <a:lstStyle/>
          <a:p>
            <a:r>
              <a:rPr lang="en-US" sz="4050" b="1" dirty="0">
                <a:solidFill>
                  <a:schemeClr val="tx1"/>
                </a:solidFill>
              </a:rPr>
              <a:t>Who’s following your example? </a:t>
            </a:r>
          </a:p>
        </p:txBody>
      </p:sp>
      <p:sp>
        <p:nvSpPr>
          <p:cNvPr id="3" name="Content Placeholder 2">
            <a:extLst>
              <a:ext uri="{FF2B5EF4-FFF2-40B4-BE49-F238E27FC236}">
                <a16:creationId xmlns:a16="http://schemas.microsoft.com/office/drawing/2014/main" id="{EFFA59A9-0274-4BF0-B9E3-189CF15E11EC}"/>
              </a:ext>
            </a:extLst>
          </p:cNvPr>
          <p:cNvSpPr>
            <a:spLocks noGrp="1"/>
          </p:cNvSpPr>
          <p:nvPr>
            <p:ph idx="1"/>
          </p:nvPr>
        </p:nvSpPr>
        <p:spPr>
          <a:xfrm>
            <a:off x="141403" y="1908498"/>
            <a:ext cx="8880049" cy="4431534"/>
          </a:xfrm>
        </p:spPr>
        <p:txBody>
          <a:bodyPr wrap="square">
            <a:spAutoFit/>
          </a:bodyPr>
          <a:lstStyle/>
          <a:p>
            <a:r>
              <a:rPr lang="en-US" sz="2800" b="1" dirty="0">
                <a:solidFill>
                  <a:schemeClr val="tx1"/>
                </a:solidFill>
                <a:latin typeface="Georgia Pro" panose="02040502050405020303" pitchFamily="18" charset="0"/>
              </a:rPr>
              <a:t>Where our example matters:</a:t>
            </a:r>
          </a:p>
          <a:p>
            <a:pPr marL="348854" indent="-348854">
              <a:buClr>
                <a:schemeClr val="tx1"/>
              </a:buClr>
              <a:buFont typeface="Wingdings" panose="05000000000000000000" pitchFamily="2" charset="2"/>
              <a:buChar char="§"/>
            </a:pPr>
            <a:r>
              <a:rPr lang="en-US" sz="2800" b="1" dirty="0">
                <a:solidFill>
                  <a:schemeClr val="tx1"/>
                </a:solidFill>
                <a:latin typeface="Georgia Pro" panose="02040502050405020303" pitchFamily="18" charset="0"/>
              </a:rPr>
              <a:t>At home </a:t>
            </a:r>
            <a:r>
              <a:rPr lang="en-US" sz="2400" dirty="0">
                <a:solidFill>
                  <a:schemeClr val="tx1"/>
                </a:solidFill>
                <a:latin typeface="Georgia Pro" panose="02040502050405020303" pitchFamily="18" charset="0"/>
              </a:rPr>
              <a:t>(1 Peter 3:1-7; Ephesians 6:4; 2 Timothy 1:5; 3:15)</a:t>
            </a:r>
          </a:p>
          <a:p>
            <a:pPr marL="348854" indent="-348854">
              <a:buClr>
                <a:schemeClr val="tx1"/>
              </a:buClr>
              <a:buFont typeface="Wingdings" panose="05000000000000000000" pitchFamily="2" charset="2"/>
              <a:buChar char="§"/>
            </a:pPr>
            <a:r>
              <a:rPr lang="en-US" sz="2800" b="1" dirty="0">
                <a:solidFill>
                  <a:schemeClr val="tx1"/>
                </a:solidFill>
                <a:latin typeface="Georgia Pro" panose="02040502050405020303" pitchFamily="18" charset="0"/>
              </a:rPr>
              <a:t>At work </a:t>
            </a:r>
            <a:r>
              <a:rPr lang="en-US" sz="2400" dirty="0">
                <a:solidFill>
                  <a:schemeClr val="tx1"/>
                </a:solidFill>
                <a:latin typeface="Georgia Pro" panose="02040502050405020303" pitchFamily="18" charset="0"/>
              </a:rPr>
              <a:t>(Colossians 3:22-24; Ephesians 6:5-9;</a:t>
            </a:r>
            <a:br>
              <a:rPr lang="en-US" sz="2400" dirty="0">
                <a:solidFill>
                  <a:schemeClr val="tx1"/>
                </a:solidFill>
                <a:latin typeface="Georgia Pro" panose="02040502050405020303" pitchFamily="18" charset="0"/>
              </a:rPr>
            </a:br>
            <a:r>
              <a:rPr lang="en-US" sz="2400" dirty="0">
                <a:solidFill>
                  <a:schemeClr val="tx1"/>
                </a:solidFill>
                <a:latin typeface="Georgia Pro" panose="02040502050405020303" pitchFamily="18" charset="0"/>
              </a:rPr>
              <a:t>1 Peter 2:18-20)</a:t>
            </a:r>
          </a:p>
          <a:p>
            <a:pPr marL="348854" indent="-348854">
              <a:buClr>
                <a:schemeClr val="tx1"/>
              </a:buClr>
              <a:buFont typeface="Wingdings" panose="05000000000000000000" pitchFamily="2" charset="2"/>
              <a:buChar char="§"/>
            </a:pPr>
            <a:r>
              <a:rPr lang="en-US" sz="2800" b="1" dirty="0">
                <a:solidFill>
                  <a:schemeClr val="tx1"/>
                </a:solidFill>
                <a:latin typeface="Georgia Pro" panose="02040502050405020303" pitchFamily="18" charset="0"/>
              </a:rPr>
              <a:t>In society </a:t>
            </a:r>
            <a:r>
              <a:rPr lang="en-US" sz="2400" dirty="0">
                <a:solidFill>
                  <a:schemeClr val="tx1"/>
                </a:solidFill>
                <a:latin typeface="Georgia Pro" panose="02040502050405020303" pitchFamily="18" charset="0"/>
              </a:rPr>
              <a:t>(Romans 13:1ff; 1 Peter 2:11-17;</a:t>
            </a:r>
            <a:br>
              <a:rPr lang="en-US" sz="2400" dirty="0">
                <a:solidFill>
                  <a:schemeClr val="tx1"/>
                </a:solidFill>
                <a:latin typeface="Georgia Pro" panose="02040502050405020303" pitchFamily="18" charset="0"/>
              </a:rPr>
            </a:br>
            <a:r>
              <a:rPr lang="en-US" sz="2400" dirty="0">
                <a:solidFill>
                  <a:schemeClr val="tx1"/>
                </a:solidFill>
                <a:latin typeface="Georgia Pro" panose="02040502050405020303" pitchFamily="18" charset="0"/>
              </a:rPr>
              <a:t>Matthew 5:13-16)</a:t>
            </a:r>
          </a:p>
          <a:p>
            <a:pPr marL="339725" indent="-339725">
              <a:buClr>
                <a:schemeClr val="tx1"/>
              </a:buClr>
              <a:buFont typeface="Wingdings" panose="05000000000000000000" pitchFamily="2" charset="2"/>
              <a:buChar char="§"/>
            </a:pPr>
            <a:r>
              <a:rPr lang="en-US" sz="2800" b="1" dirty="0">
                <a:solidFill>
                  <a:schemeClr val="tx1"/>
                </a:solidFill>
                <a:latin typeface="Georgia Pro" panose="02040502050405020303" pitchFamily="18" charset="0"/>
              </a:rPr>
              <a:t>In the church </a:t>
            </a:r>
            <a:r>
              <a:rPr lang="en-US" sz="2400" dirty="0">
                <a:solidFill>
                  <a:schemeClr val="tx1"/>
                </a:solidFill>
                <a:latin typeface="Georgia Pro" panose="02040502050405020303" pitchFamily="18" charset="0"/>
              </a:rPr>
              <a:t>(1 Timothy 4:12; Titus 2:7; 1 Peter 5:3)</a:t>
            </a:r>
          </a:p>
          <a:p>
            <a:pPr marL="0" indent="0">
              <a:buClr>
                <a:schemeClr val="accent1">
                  <a:lumMod val="75000"/>
                </a:schemeClr>
              </a:buClr>
              <a:buNone/>
            </a:pPr>
            <a:r>
              <a:rPr lang="en-US" sz="2800" b="1" dirty="0">
                <a:solidFill>
                  <a:schemeClr val="tx1"/>
                </a:solidFill>
                <a:latin typeface="Georgia Pro" panose="02040502050405020303" pitchFamily="18" charset="0"/>
              </a:rPr>
              <a:t>What kind of example are you providing?</a:t>
            </a:r>
          </a:p>
        </p:txBody>
      </p:sp>
    </p:spTree>
    <p:extLst>
      <p:ext uri="{BB962C8B-B14F-4D97-AF65-F5344CB8AC3E}">
        <p14:creationId xmlns:p14="http://schemas.microsoft.com/office/powerpoint/2010/main" val="417061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74467-FA02-41F8-8B55-A672858F2485}"/>
              </a:ext>
            </a:extLst>
          </p:cNvPr>
          <p:cNvSpPr>
            <a:spLocks noGrp="1"/>
          </p:cNvSpPr>
          <p:nvPr>
            <p:ph type="title"/>
          </p:nvPr>
        </p:nvSpPr>
        <p:spPr>
          <a:xfrm>
            <a:off x="724487" y="627976"/>
            <a:ext cx="7952956" cy="1214179"/>
          </a:xfrm>
        </p:spPr>
        <p:txBody>
          <a:bodyPr>
            <a:spAutoFit/>
          </a:bodyPr>
          <a:lstStyle/>
          <a:p>
            <a:r>
              <a:rPr lang="en-US" sz="4050" b="1" dirty="0">
                <a:solidFill>
                  <a:schemeClr val="tx1"/>
                </a:solidFill>
              </a:rPr>
              <a:t>Are We Concerned With Expanding Our Influence?</a:t>
            </a:r>
          </a:p>
        </p:txBody>
      </p:sp>
      <p:sp>
        <p:nvSpPr>
          <p:cNvPr id="3" name="Content Placeholder 2">
            <a:extLst>
              <a:ext uri="{FF2B5EF4-FFF2-40B4-BE49-F238E27FC236}">
                <a16:creationId xmlns:a16="http://schemas.microsoft.com/office/drawing/2014/main" id="{EFFA59A9-0274-4BF0-B9E3-189CF15E11EC}"/>
              </a:ext>
            </a:extLst>
          </p:cNvPr>
          <p:cNvSpPr>
            <a:spLocks noGrp="1"/>
          </p:cNvSpPr>
          <p:nvPr>
            <p:ph idx="1"/>
          </p:nvPr>
        </p:nvSpPr>
        <p:spPr>
          <a:xfrm>
            <a:off x="822960" y="1908113"/>
            <a:ext cx="7756010" cy="4319516"/>
          </a:xfrm>
        </p:spPr>
        <p:txBody>
          <a:bodyPr>
            <a:spAutoFit/>
          </a:bodyPr>
          <a:lstStyle/>
          <a:p>
            <a:r>
              <a:rPr lang="en-US" sz="3200" i="1" dirty="0">
                <a:solidFill>
                  <a:schemeClr val="tx1"/>
                </a:solidFill>
                <a:latin typeface="Georgia Pro" panose="02040502050405020303" pitchFamily="18" charset="0"/>
              </a:rPr>
              <a:t>“Now Jabez called on the God of Israel, saying, ‘</a:t>
            </a:r>
            <a:r>
              <a:rPr lang="en-US" sz="3200" b="1" i="1" dirty="0">
                <a:solidFill>
                  <a:schemeClr val="tx1"/>
                </a:solidFill>
                <a:latin typeface="Georgia Pro" panose="02040502050405020303" pitchFamily="18" charset="0"/>
              </a:rPr>
              <a:t>Oh that You would bless me indeed and enlarge my border</a:t>
            </a:r>
            <a:r>
              <a:rPr lang="en-US" sz="3200" i="1" dirty="0">
                <a:solidFill>
                  <a:schemeClr val="tx1"/>
                </a:solidFill>
                <a:latin typeface="Georgia Pro" panose="02040502050405020303" pitchFamily="18" charset="0"/>
              </a:rPr>
              <a:t>, and that Your hand might be with me, and that You would keep me from harm that it may not pain me!’ And God granted him what he requested.”</a:t>
            </a:r>
            <a:r>
              <a:rPr lang="en-US" sz="3200" dirty="0">
                <a:solidFill>
                  <a:schemeClr val="tx1"/>
                </a:solidFill>
                <a:latin typeface="Georgia Pro" panose="02040502050405020303" pitchFamily="18" charset="0"/>
              </a:rPr>
              <a:t> </a:t>
            </a:r>
            <a:r>
              <a:rPr lang="en-US" sz="2700" dirty="0">
                <a:solidFill>
                  <a:schemeClr val="tx1"/>
                </a:solidFill>
                <a:latin typeface="Georgia Pro" panose="02040502050405020303" pitchFamily="18" charset="0"/>
              </a:rPr>
              <a:t>(1 Chronicles 4:10;</a:t>
            </a:r>
            <a:br>
              <a:rPr lang="en-US" sz="2700" dirty="0">
                <a:solidFill>
                  <a:schemeClr val="tx1"/>
                </a:solidFill>
                <a:latin typeface="Georgia Pro" panose="02040502050405020303" pitchFamily="18" charset="0"/>
              </a:rPr>
            </a:br>
            <a:r>
              <a:rPr lang="en-US" sz="2700" dirty="0">
                <a:solidFill>
                  <a:schemeClr val="tx1"/>
                </a:solidFill>
                <a:latin typeface="Georgia Pro" panose="02040502050405020303" pitchFamily="18" charset="0"/>
              </a:rPr>
              <a:t>cf. Colossians 4:3-5; 1 Corinthians 3:6-7)</a:t>
            </a:r>
          </a:p>
        </p:txBody>
      </p:sp>
    </p:spTree>
    <p:extLst>
      <p:ext uri="{BB962C8B-B14F-4D97-AF65-F5344CB8AC3E}">
        <p14:creationId xmlns:p14="http://schemas.microsoft.com/office/powerpoint/2010/main" val="428108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74467-FA02-41F8-8B55-A672858F2485}"/>
              </a:ext>
            </a:extLst>
          </p:cNvPr>
          <p:cNvSpPr>
            <a:spLocks noGrp="1"/>
          </p:cNvSpPr>
          <p:nvPr>
            <p:ph type="title"/>
          </p:nvPr>
        </p:nvSpPr>
        <p:spPr>
          <a:xfrm>
            <a:off x="822960" y="523182"/>
            <a:ext cx="7543800" cy="1214179"/>
          </a:xfrm>
        </p:spPr>
        <p:txBody>
          <a:bodyPr>
            <a:spAutoFit/>
          </a:bodyPr>
          <a:lstStyle/>
          <a:p>
            <a:r>
              <a:rPr lang="en-US" sz="4050" b="1" dirty="0">
                <a:solidFill>
                  <a:schemeClr val="tx1"/>
                </a:solidFill>
              </a:rPr>
              <a:t>How long does influence </a:t>
            </a:r>
            <a:r>
              <a:rPr lang="en-US" sz="3200" dirty="0">
                <a:solidFill>
                  <a:schemeClr val="tx1"/>
                </a:solidFill>
              </a:rPr>
              <a:t>(or lack thereof)</a:t>
            </a:r>
            <a:r>
              <a:rPr lang="en-US" sz="4050" b="1" dirty="0">
                <a:solidFill>
                  <a:schemeClr val="tx1"/>
                </a:solidFill>
              </a:rPr>
              <a:t> last? </a:t>
            </a:r>
          </a:p>
        </p:txBody>
      </p:sp>
      <p:sp>
        <p:nvSpPr>
          <p:cNvPr id="3" name="Content Placeholder 2">
            <a:extLst>
              <a:ext uri="{FF2B5EF4-FFF2-40B4-BE49-F238E27FC236}">
                <a16:creationId xmlns:a16="http://schemas.microsoft.com/office/drawing/2014/main" id="{EFFA59A9-0274-4BF0-B9E3-189CF15E11EC}"/>
              </a:ext>
            </a:extLst>
          </p:cNvPr>
          <p:cNvSpPr>
            <a:spLocks noGrp="1"/>
          </p:cNvSpPr>
          <p:nvPr>
            <p:ph idx="1"/>
          </p:nvPr>
        </p:nvSpPr>
        <p:spPr>
          <a:xfrm>
            <a:off x="810705" y="1970690"/>
            <a:ext cx="7965211" cy="3884205"/>
          </a:xfrm>
        </p:spPr>
        <p:txBody>
          <a:bodyPr wrap="square">
            <a:spAutoFit/>
          </a:bodyPr>
          <a:lstStyle/>
          <a:p>
            <a:pPr marL="0" indent="0">
              <a:buNone/>
            </a:pPr>
            <a:r>
              <a:rPr lang="en-US" sz="2800" b="1" dirty="0">
                <a:solidFill>
                  <a:schemeClr val="tx1"/>
                </a:solidFill>
                <a:latin typeface="Georgia Pro" panose="02040502050405020303" pitchFamily="18" charset="0"/>
              </a:rPr>
              <a:t>Generations to come! </a:t>
            </a:r>
            <a:r>
              <a:rPr lang="en-US" sz="2400" dirty="0">
                <a:solidFill>
                  <a:schemeClr val="tx1"/>
                </a:solidFill>
                <a:latin typeface="Georgia Pro" panose="02040502050405020303" pitchFamily="18" charset="0"/>
              </a:rPr>
              <a:t>(Psalms 22:30-31)</a:t>
            </a:r>
          </a:p>
          <a:p>
            <a:pPr marL="0" indent="0">
              <a:buNone/>
            </a:pPr>
            <a:r>
              <a:rPr lang="en-US" sz="2800" b="1" dirty="0">
                <a:solidFill>
                  <a:schemeClr val="tx1"/>
                </a:solidFill>
                <a:latin typeface="Georgia Pro" panose="02040502050405020303" pitchFamily="18" charset="0"/>
              </a:rPr>
              <a:t>Possibly forever </a:t>
            </a:r>
            <a:r>
              <a:rPr lang="en-US" sz="2800" dirty="0">
                <a:solidFill>
                  <a:schemeClr val="tx1"/>
                </a:solidFill>
                <a:latin typeface="Georgia Pro" panose="02040502050405020303" pitchFamily="18" charset="0"/>
              </a:rPr>
              <a:t>… </a:t>
            </a:r>
            <a:r>
              <a:rPr lang="en-US" sz="2400" dirty="0">
                <a:solidFill>
                  <a:schemeClr val="tx1"/>
                </a:solidFill>
                <a:latin typeface="Georgia Pro" panose="02040502050405020303" pitchFamily="18" charset="0"/>
              </a:rPr>
              <a:t>(Matthew 18:6-9; James 5:19-20; 2 Timothy 2:2)</a:t>
            </a:r>
          </a:p>
          <a:p>
            <a:pPr marL="0" indent="0">
              <a:buNone/>
            </a:pPr>
            <a:r>
              <a:rPr lang="en-US" sz="2800" dirty="0">
                <a:solidFill>
                  <a:schemeClr val="tx1"/>
                </a:solidFill>
                <a:latin typeface="Georgia Pro" panose="02040502050405020303" pitchFamily="18" charset="0"/>
              </a:rPr>
              <a:t>We can’t undo past influences, but we can:</a:t>
            </a:r>
          </a:p>
          <a:p>
            <a:pPr marL="348854" indent="-348854">
              <a:buClr>
                <a:schemeClr val="tx1"/>
              </a:buClr>
              <a:buFont typeface="Wingdings" panose="05000000000000000000" pitchFamily="2" charset="2"/>
              <a:buChar char="§"/>
            </a:pPr>
            <a:r>
              <a:rPr lang="en-US" sz="2800" b="1" dirty="0">
                <a:solidFill>
                  <a:schemeClr val="tx1"/>
                </a:solidFill>
                <a:latin typeface="Georgia Pro" panose="02040502050405020303" pitchFamily="18" charset="0"/>
              </a:rPr>
              <a:t>Be forgiven </a:t>
            </a:r>
            <a:r>
              <a:rPr lang="en-US" sz="2400" dirty="0">
                <a:solidFill>
                  <a:schemeClr val="tx1"/>
                </a:solidFill>
                <a:latin typeface="Georgia Pro" panose="02040502050405020303" pitchFamily="18" charset="0"/>
              </a:rPr>
              <a:t>(Acts 2:38; 8:22; Ephesians 1:7)</a:t>
            </a:r>
          </a:p>
          <a:p>
            <a:pPr marL="348854" indent="-348854">
              <a:buClr>
                <a:schemeClr val="tx1"/>
              </a:buClr>
              <a:buFont typeface="Wingdings" panose="05000000000000000000" pitchFamily="2" charset="2"/>
              <a:buChar char="§"/>
            </a:pPr>
            <a:r>
              <a:rPr lang="en-US" sz="2800" dirty="0">
                <a:solidFill>
                  <a:schemeClr val="tx1"/>
                </a:solidFill>
                <a:latin typeface="Georgia Pro" panose="02040502050405020303" pitchFamily="18" charset="0"/>
              </a:rPr>
              <a:t>Resolve to be </a:t>
            </a:r>
            <a:r>
              <a:rPr lang="en-US" sz="2800" b="1" dirty="0">
                <a:solidFill>
                  <a:schemeClr val="tx1"/>
                </a:solidFill>
                <a:latin typeface="Georgia Pro" panose="02040502050405020303" pitchFamily="18" charset="0"/>
              </a:rPr>
              <a:t>an influence for good going forward</a:t>
            </a:r>
            <a:r>
              <a:rPr lang="en-US" sz="2800" dirty="0">
                <a:solidFill>
                  <a:schemeClr val="tx1"/>
                </a:solidFill>
                <a:latin typeface="Georgia Pro" panose="02040502050405020303" pitchFamily="18" charset="0"/>
              </a:rPr>
              <a:t>. </a:t>
            </a:r>
            <a:r>
              <a:rPr lang="en-US" sz="2400" dirty="0">
                <a:solidFill>
                  <a:schemeClr val="tx1"/>
                </a:solidFill>
                <a:latin typeface="Georgia Pro" panose="02040502050405020303" pitchFamily="18" charset="0"/>
              </a:rPr>
              <a:t>(Philippians 3:13-14)</a:t>
            </a:r>
            <a:endParaRPr lang="en-US" sz="2800" dirty="0">
              <a:solidFill>
                <a:schemeClr val="tx1"/>
              </a:solidFill>
              <a:latin typeface="Georgia Pro" panose="02040502050405020303" pitchFamily="18" charset="0"/>
            </a:endParaRPr>
          </a:p>
        </p:txBody>
      </p:sp>
    </p:spTree>
    <p:extLst>
      <p:ext uri="{BB962C8B-B14F-4D97-AF65-F5344CB8AC3E}">
        <p14:creationId xmlns:p14="http://schemas.microsoft.com/office/powerpoint/2010/main" val="57872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74467-FA02-41F8-8B55-A672858F2485}"/>
              </a:ext>
            </a:extLst>
          </p:cNvPr>
          <p:cNvSpPr>
            <a:spLocks noGrp="1"/>
          </p:cNvSpPr>
          <p:nvPr>
            <p:ph type="title"/>
          </p:nvPr>
        </p:nvSpPr>
        <p:spPr>
          <a:xfrm>
            <a:off x="822960" y="1084105"/>
            <a:ext cx="7543800" cy="653256"/>
          </a:xfrm>
        </p:spPr>
        <p:txBody>
          <a:bodyPr>
            <a:spAutoFit/>
          </a:bodyPr>
          <a:lstStyle/>
          <a:p>
            <a:r>
              <a:rPr lang="en-US" sz="4050" b="1" dirty="0"/>
              <a:t>Your choice today?</a:t>
            </a:r>
          </a:p>
        </p:txBody>
      </p:sp>
      <p:sp>
        <p:nvSpPr>
          <p:cNvPr id="3" name="Content Placeholder 2">
            <a:extLst>
              <a:ext uri="{FF2B5EF4-FFF2-40B4-BE49-F238E27FC236}">
                <a16:creationId xmlns:a16="http://schemas.microsoft.com/office/drawing/2014/main" id="{EFFA59A9-0274-4BF0-B9E3-189CF15E11EC}"/>
              </a:ext>
            </a:extLst>
          </p:cNvPr>
          <p:cNvSpPr>
            <a:spLocks noGrp="1"/>
          </p:cNvSpPr>
          <p:nvPr>
            <p:ph idx="1"/>
          </p:nvPr>
        </p:nvSpPr>
        <p:spPr>
          <a:xfrm>
            <a:off x="480768" y="1904701"/>
            <a:ext cx="8445978" cy="4143763"/>
          </a:xfrm>
        </p:spPr>
        <p:txBody>
          <a:bodyPr wrap="square">
            <a:spAutoFit/>
          </a:bodyPr>
          <a:lstStyle/>
          <a:p>
            <a:pPr marL="0" indent="0">
              <a:buNone/>
            </a:pPr>
            <a:r>
              <a:rPr lang="en-US" sz="2800" b="1" dirty="0">
                <a:solidFill>
                  <a:schemeClr val="tx1"/>
                </a:solidFill>
                <a:latin typeface="Georgia Pro" panose="02040502050405020303" pitchFamily="18" charset="0"/>
              </a:rPr>
              <a:t>Be a follower of Jesus Christ and Him alone! </a:t>
            </a:r>
            <a:r>
              <a:rPr lang="en-US" sz="2800" dirty="0">
                <a:solidFill>
                  <a:schemeClr val="tx1"/>
                </a:solidFill>
                <a:latin typeface="Georgia Pro" panose="02040502050405020303" pitchFamily="18" charset="0"/>
              </a:rPr>
              <a:t>(Matthew 16:24-25)</a:t>
            </a:r>
          </a:p>
          <a:p>
            <a:pPr marL="0" indent="0">
              <a:buNone/>
            </a:pPr>
            <a:r>
              <a:rPr lang="en-US" sz="2800" b="1" dirty="0">
                <a:solidFill>
                  <a:schemeClr val="tx1"/>
                </a:solidFill>
                <a:latin typeface="Georgia Pro" panose="02040502050405020303" pitchFamily="18" charset="0"/>
              </a:rPr>
              <a:t>There is no greater influence for good </a:t>
            </a:r>
            <a:r>
              <a:rPr lang="en-US" sz="2800" dirty="0">
                <a:solidFill>
                  <a:schemeClr val="tx1"/>
                </a:solidFill>
                <a:latin typeface="Georgia Pro" panose="02040502050405020303" pitchFamily="18" charset="0"/>
              </a:rPr>
              <a:t>than your </a:t>
            </a:r>
            <a:r>
              <a:rPr lang="en-US" sz="2800" b="1" dirty="0">
                <a:solidFill>
                  <a:schemeClr val="tx1"/>
                </a:solidFill>
                <a:latin typeface="Georgia Pro" panose="02040502050405020303" pitchFamily="18" charset="0"/>
              </a:rPr>
              <a:t>obedience to the gospel of Jesus Christ </a:t>
            </a:r>
            <a:r>
              <a:rPr lang="en-US" sz="2800" dirty="0">
                <a:solidFill>
                  <a:schemeClr val="tx1"/>
                </a:solidFill>
                <a:latin typeface="Georgia Pro" panose="02040502050405020303" pitchFamily="18" charset="0"/>
              </a:rPr>
              <a:t>through your belief in Him, your confession, repentance, and baptism!</a:t>
            </a:r>
          </a:p>
          <a:p>
            <a:pPr marL="0" indent="0">
              <a:buNone/>
            </a:pPr>
            <a:r>
              <a:rPr lang="en-US" sz="2800" dirty="0">
                <a:solidFill>
                  <a:schemeClr val="tx1"/>
                </a:solidFill>
                <a:latin typeface="Georgia Pro" panose="02040502050405020303" pitchFamily="18" charset="0"/>
              </a:rPr>
              <a:t>Be an influencer who acknowledges your sin and truly repents and returns to the fold. (Luke 15:1-10)</a:t>
            </a:r>
          </a:p>
        </p:txBody>
      </p:sp>
    </p:spTree>
    <p:extLst>
      <p:ext uri="{BB962C8B-B14F-4D97-AF65-F5344CB8AC3E}">
        <p14:creationId xmlns:p14="http://schemas.microsoft.com/office/powerpoint/2010/main" val="3240918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74467-FA02-41F8-8B55-A672858F2485}"/>
              </a:ext>
            </a:extLst>
          </p:cNvPr>
          <p:cNvSpPr>
            <a:spLocks noGrp="1"/>
          </p:cNvSpPr>
          <p:nvPr>
            <p:ph type="title"/>
          </p:nvPr>
        </p:nvSpPr>
        <p:spPr>
          <a:xfrm>
            <a:off x="822960" y="1084105"/>
            <a:ext cx="7543800" cy="653256"/>
          </a:xfrm>
        </p:spPr>
        <p:txBody>
          <a:bodyPr>
            <a:spAutoFit/>
          </a:bodyPr>
          <a:lstStyle/>
          <a:p>
            <a:r>
              <a:rPr lang="en-US" sz="4050" b="1" dirty="0">
                <a:solidFill>
                  <a:schemeClr val="tx1"/>
                </a:solidFill>
              </a:rPr>
              <a:t>Who And What Are you Following? </a:t>
            </a:r>
          </a:p>
        </p:txBody>
      </p:sp>
      <p:sp>
        <p:nvSpPr>
          <p:cNvPr id="3" name="Content Placeholder 2">
            <a:extLst>
              <a:ext uri="{FF2B5EF4-FFF2-40B4-BE49-F238E27FC236}">
                <a16:creationId xmlns:a16="http://schemas.microsoft.com/office/drawing/2014/main" id="{EFFA59A9-0274-4BF0-B9E3-189CF15E11EC}"/>
              </a:ext>
            </a:extLst>
          </p:cNvPr>
          <p:cNvSpPr>
            <a:spLocks noGrp="1"/>
          </p:cNvSpPr>
          <p:nvPr>
            <p:ph idx="1"/>
          </p:nvPr>
        </p:nvSpPr>
        <p:spPr>
          <a:xfrm>
            <a:off x="490194" y="2108202"/>
            <a:ext cx="7876566" cy="3340145"/>
          </a:xfrm>
        </p:spPr>
        <p:txBody>
          <a:bodyPr wrap="square">
            <a:spAutoFit/>
          </a:bodyPr>
          <a:lstStyle/>
          <a:p>
            <a:r>
              <a:rPr lang="en-US" sz="2400" b="1" dirty="0">
                <a:solidFill>
                  <a:srgbClr val="002060"/>
                </a:solidFill>
                <a:latin typeface="Georgia Pro" panose="02040502050405020303" pitchFamily="18" charset="0"/>
              </a:rPr>
              <a:t>Rather, who and what is influencing you?</a:t>
            </a:r>
          </a:p>
          <a:p>
            <a:pPr>
              <a:buFont typeface="Arial" panose="020B0604020202020204" pitchFamily="34" charset="0"/>
              <a:buChar char="•"/>
            </a:pPr>
            <a:r>
              <a:rPr lang="en-US" sz="2400" b="1" dirty="0">
                <a:solidFill>
                  <a:schemeClr val="tx1"/>
                </a:solidFill>
                <a:latin typeface="Georgia Pro" panose="02040502050405020303" pitchFamily="18" charset="0"/>
              </a:rPr>
              <a:t>Media and</a:t>
            </a:r>
            <a:r>
              <a:rPr lang="en-US" sz="2400" dirty="0">
                <a:solidFill>
                  <a:schemeClr val="tx1"/>
                </a:solidFill>
                <a:latin typeface="Georgia Pro" panose="02040502050405020303" pitchFamily="18" charset="0"/>
              </a:rPr>
              <a:t> “</a:t>
            </a:r>
            <a:r>
              <a:rPr lang="en-US" sz="2400" b="1" dirty="0">
                <a:solidFill>
                  <a:schemeClr val="tx1"/>
                </a:solidFill>
                <a:latin typeface="Georgia Pro" panose="02040502050405020303" pitchFamily="18" charset="0"/>
              </a:rPr>
              <a:t>social media</a:t>
            </a:r>
            <a:r>
              <a:rPr lang="en-US" sz="2400" dirty="0">
                <a:solidFill>
                  <a:schemeClr val="tx1"/>
                </a:solidFill>
                <a:latin typeface="Georgia Pro" panose="02040502050405020303" pitchFamily="18" charset="0"/>
              </a:rPr>
              <a:t>” – </a:t>
            </a:r>
            <a:r>
              <a:rPr lang="en-US" sz="2400" b="1" dirty="0">
                <a:solidFill>
                  <a:schemeClr val="tx1"/>
                </a:solidFill>
                <a:latin typeface="Georgia Pro" panose="02040502050405020303" pitchFamily="18" charset="0"/>
              </a:rPr>
              <a:t>powerful tools of influence</a:t>
            </a:r>
            <a:r>
              <a:rPr lang="en-US" sz="2400" dirty="0">
                <a:solidFill>
                  <a:schemeClr val="tx1"/>
                </a:solidFill>
                <a:latin typeface="Georgia Pro" panose="02040502050405020303" pitchFamily="18" charset="0"/>
              </a:rPr>
              <a:t>.</a:t>
            </a:r>
          </a:p>
          <a:p>
            <a:pPr>
              <a:buFont typeface="Arial" panose="020B0604020202020204" pitchFamily="34" charset="0"/>
              <a:buChar char="•"/>
            </a:pPr>
            <a:r>
              <a:rPr lang="en-US" sz="2400" b="1" dirty="0">
                <a:solidFill>
                  <a:schemeClr val="tx1"/>
                </a:solidFill>
                <a:latin typeface="Georgia Pro" panose="02040502050405020303" pitchFamily="18" charset="0"/>
              </a:rPr>
              <a:t>Both God and Satan seek to influence </a:t>
            </a:r>
            <a:r>
              <a:rPr lang="en-US" sz="2400" dirty="0">
                <a:solidFill>
                  <a:schemeClr val="tx1"/>
                </a:solidFill>
                <a:latin typeface="Georgia Pro" panose="02040502050405020303" pitchFamily="18" charset="0"/>
              </a:rPr>
              <a:t>for good and evil and are concerned about who we follow.</a:t>
            </a:r>
          </a:p>
          <a:p>
            <a:pPr>
              <a:buFont typeface="Arial" panose="020B0604020202020204" pitchFamily="34" charset="0"/>
              <a:buChar char="•"/>
            </a:pPr>
            <a:r>
              <a:rPr lang="en-US" sz="2400" dirty="0">
                <a:solidFill>
                  <a:schemeClr val="tx1"/>
                </a:solidFill>
                <a:latin typeface="Georgia Pro" panose="02040502050405020303" pitchFamily="18" charset="0"/>
              </a:rPr>
              <a:t>Satan uses the tools of </a:t>
            </a:r>
            <a:r>
              <a:rPr lang="en-US" sz="2400" i="1" dirty="0">
                <a:solidFill>
                  <a:schemeClr val="tx1"/>
                </a:solidFill>
                <a:latin typeface="Georgia Pro" panose="02040502050405020303" pitchFamily="18" charset="0"/>
              </a:rPr>
              <a:t>“</a:t>
            </a:r>
            <a:r>
              <a:rPr lang="en-US" sz="2400" b="1" i="1" dirty="0">
                <a:solidFill>
                  <a:schemeClr val="tx1"/>
                </a:solidFill>
                <a:latin typeface="Georgia Pro" panose="02040502050405020303" pitchFamily="18" charset="0"/>
              </a:rPr>
              <a:t>the</a:t>
            </a:r>
            <a:r>
              <a:rPr lang="en-US" sz="2400" i="1" dirty="0">
                <a:solidFill>
                  <a:schemeClr val="tx1"/>
                </a:solidFill>
                <a:latin typeface="Georgia Pro" panose="02040502050405020303" pitchFamily="18" charset="0"/>
              </a:rPr>
              <a:t> </a:t>
            </a:r>
            <a:r>
              <a:rPr lang="en-US" sz="2400" b="1" i="1" dirty="0">
                <a:solidFill>
                  <a:schemeClr val="tx1"/>
                </a:solidFill>
                <a:latin typeface="Georgia Pro" panose="02040502050405020303" pitchFamily="18" charset="0"/>
              </a:rPr>
              <a:t>world</a:t>
            </a:r>
            <a:r>
              <a:rPr lang="en-US" sz="2400" i="1" dirty="0">
                <a:solidFill>
                  <a:schemeClr val="tx1"/>
                </a:solidFill>
                <a:latin typeface="Georgia Pro" panose="02040502050405020303" pitchFamily="18" charset="0"/>
              </a:rPr>
              <a:t>”</a:t>
            </a:r>
            <a:r>
              <a:rPr lang="en-US" sz="2400" dirty="0">
                <a:solidFill>
                  <a:schemeClr val="tx1"/>
                </a:solidFill>
                <a:latin typeface="Georgia Pro" panose="02040502050405020303" pitchFamily="18" charset="0"/>
              </a:rPr>
              <a:t> to </a:t>
            </a:r>
            <a:r>
              <a:rPr lang="en-US" sz="2400" b="1" dirty="0">
                <a:solidFill>
                  <a:schemeClr val="tx1"/>
                </a:solidFill>
                <a:latin typeface="Georgia Pro" panose="02040502050405020303" pitchFamily="18" charset="0"/>
              </a:rPr>
              <a:t>influence for his purposes</a:t>
            </a:r>
            <a:r>
              <a:rPr lang="en-US" sz="2400" dirty="0">
                <a:solidFill>
                  <a:schemeClr val="tx1"/>
                </a:solidFill>
                <a:latin typeface="Georgia Pro" panose="02040502050405020303" pitchFamily="18" charset="0"/>
              </a:rPr>
              <a:t> and objectives. (Isaiah 2:5-6; 1 John 2:15)</a:t>
            </a:r>
          </a:p>
        </p:txBody>
      </p:sp>
    </p:spTree>
    <p:extLst>
      <p:ext uri="{BB962C8B-B14F-4D97-AF65-F5344CB8AC3E}">
        <p14:creationId xmlns:p14="http://schemas.microsoft.com/office/powerpoint/2010/main" val="1091134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74467-FA02-41F8-8B55-A672858F2485}"/>
              </a:ext>
            </a:extLst>
          </p:cNvPr>
          <p:cNvSpPr>
            <a:spLocks noGrp="1"/>
          </p:cNvSpPr>
          <p:nvPr>
            <p:ph type="title"/>
          </p:nvPr>
        </p:nvSpPr>
        <p:spPr>
          <a:xfrm>
            <a:off x="822960" y="1084105"/>
            <a:ext cx="7543800" cy="653256"/>
          </a:xfrm>
        </p:spPr>
        <p:txBody>
          <a:bodyPr>
            <a:spAutoFit/>
          </a:bodyPr>
          <a:lstStyle/>
          <a:p>
            <a:r>
              <a:rPr lang="en-US" sz="4050" b="1" dirty="0">
                <a:solidFill>
                  <a:schemeClr val="tx1"/>
                </a:solidFill>
              </a:rPr>
              <a:t>Who And What Are you Following? </a:t>
            </a:r>
          </a:p>
        </p:txBody>
      </p:sp>
      <p:sp>
        <p:nvSpPr>
          <p:cNvPr id="3" name="Content Placeholder 2">
            <a:extLst>
              <a:ext uri="{FF2B5EF4-FFF2-40B4-BE49-F238E27FC236}">
                <a16:creationId xmlns:a16="http://schemas.microsoft.com/office/drawing/2014/main" id="{EFFA59A9-0274-4BF0-B9E3-189CF15E11EC}"/>
              </a:ext>
            </a:extLst>
          </p:cNvPr>
          <p:cNvSpPr>
            <a:spLocks noGrp="1"/>
          </p:cNvSpPr>
          <p:nvPr>
            <p:ph idx="1"/>
          </p:nvPr>
        </p:nvSpPr>
        <p:spPr>
          <a:xfrm>
            <a:off x="822960" y="2108202"/>
            <a:ext cx="7543800" cy="3398944"/>
          </a:xfrm>
        </p:spPr>
        <p:txBody>
          <a:bodyPr>
            <a:spAutoFit/>
          </a:bodyPr>
          <a:lstStyle/>
          <a:p>
            <a:r>
              <a:rPr lang="en-US" sz="3200" b="1" dirty="0">
                <a:solidFill>
                  <a:srgbClr val="002060"/>
                </a:solidFill>
                <a:latin typeface="Georgia Pro" panose="02040502050405020303" pitchFamily="18" charset="0"/>
              </a:rPr>
              <a:t>Social Media – </a:t>
            </a:r>
            <a:r>
              <a:rPr lang="en-US" sz="3200" dirty="0">
                <a:latin typeface="Georgia Pro" panose="02040502050405020303" pitchFamily="18" charset="0"/>
              </a:rPr>
              <a:t>two concerns:</a:t>
            </a:r>
          </a:p>
          <a:p>
            <a:pPr marL="457200" indent="-457200">
              <a:buClr>
                <a:schemeClr val="tx1"/>
              </a:buClr>
              <a:buFont typeface="+mj-lt"/>
              <a:buAutoNum type="arabicPeriod"/>
            </a:pPr>
            <a:r>
              <a:rPr lang="en-US" sz="3200" b="1" dirty="0">
                <a:solidFill>
                  <a:srgbClr val="002060"/>
                </a:solidFill>
                <a:latin typeface="Georgia Pro" panose="02040502050405020303" pitchFamily="18" charset="0"/>
              </a:rPr>
              <a:t>Content consumed – </a:t>
            </a:r>
            <a:r>
              <a:rPr lang="en-US" sz="2800" dirty="0">
                <a:solidFill>
                  <a:srgbClr val="002060"/>
                </a:solidFill>
                <a:latin typeface="Georgia Pro" panose="02040502050405020303" pitchFamily="18" charset="0"/>
              </a:rPr>
              <a:t>geared towards the </a:t>
            </a:r>
            <a:r>
              <a:rPr lang="en-US" sz="2800" i="1" dirty="0">
                <a:solidFill>
                  <a:srgbClr val="002060"/>
                </a:solidFill>
                <a:latin typeface="Georgia Pro" panose="02040502050405020303" pitchFamily="18" charset="0"/>
              </a:rPr>
              <a:t>“lust of the flesh, lust of the eyes, and the boastful pride of life.”</a:t>
            </a:r>
            <a:r>
              <a:rPr lang="en-US" sz="2800" dirty="0">
                <a:solidFill>
                  <a:srgbClr val="002060"/>
                </a:solidFill>
                <a:latin typeface="Georgia Pro" panose="02040502050405020303" pitchFamily="18" charset="0"/>
              </a:rPr>
              <a:t> </a:t>
            </a:r>
            <a:r>
              <a:rPr lang="en-US" sz="2400" dirty="0">
                <a:solidFill>
                  <a:srgbClr val="002060"/>
                </a:solidFill>
                <a:latin typeface="Georgia Pro" panose="02040502050405020303" pitchFamily="18" charset="0"/>
              </a:rPr>
              <a:t>(1 John 2:15-17)</a:t>
            </a:r>
            <a:endParaRPr lang="en-US" sz="2800" dirty="0">
              <a:solidFill>
                <a:srgbClr val="002060"/>
              </a:solidFill>
              <a:latin typeface="Georgia Pro" panose="02040502050405020303" pitchFamily="18" charset="0"/>
            </a:endParaRPr>
          </a:p>
          <a:p>
            <a:pPr marL="457200" indent="-457200">
              <a:buClr>
                <a:schemeClr val="tx1"/>
              </a:buClr>
              <a:buFont typeface="+mj-lt"/>
              <a:buAutoNum type="arabicPeriod"/>
            </a:pPr>
            <a:r>
              <a:rPr lang="en-US" sz="3200" b="1" dirty="0">
                <a:solidFill>
                  <a:srgbClr val="002060"/>
                </a:solidFill>
                <a:latin typeface="Georgia Pro" panose="02040502050405020303" pitchFamily="18" charset="0"/>
              </a:rPr>
              <a:t>Time spent – </a:t>
            </a:r>
            <a:r>
              <a:rPr lang="en-US" sz="2800" dirty="0">
                <a:solidFill>
                  <a:srgbClr val="002060"/>
                </a:solidFill>
                <a:latin typeface="Georgia Pro" panose="02040502050405020303" pitchFamily="18" charset="0"/>
              </a:rPr>
              <a:t>do we think about the </a:t>
            </a:r>
            <a:r>
              <a:rPr lang="en-US" sz="2800" b="1" dirty="0">
                <a:solidFill>
                  <a:srgbClr val="002060"/>
                </a:solidFill>
                <a:latin typeface="Georgia Pro" panose="02040502050405020303" pitchFamily="18" charset="0"/>
              </a:rPr>
              <a:t>opportunity cost</a:t>
            </a:r>
            <a:r>
              <a:rPr lang="en-US" sz="2800" dirty="0">
                <a:solidFill>
                  <a:srgbClr val="002060"/>
                </a:solidFill>
                <a:latin typeface="Georgia Pro" panose="02040502050405020303" pitchFamily="18" charset="0"/>
              </a:rPr>
              <a:t>? </a:t>
            </a:r>
            <a:r>
              <a:rPr lang="en-US" sz="2400" dirty="0">
                <a:solidFill>
                  <a:srgbClr val="002060"/>
                </a:solidFill>
                <a:latin typeface="Georgia Pro" panose="02040502050405020303" pitchFamily="18" charset="0"/>
              </a:rPr>
              <a:t>(Ephesians 5:11-16)</a:t>
            </a:r>
          </a:p>
        </p:txBody>
      </p:sp>
    </p:spTree>
    <p:extLst>
      <p:ext uri="{BB962C8B-B14F-4D97-AF65-F5344CB8AC3E}">
        <p14:creationId xmlns:p14="http://schemas.microsoft.com/office/powerpoint/2010/main" val="1220162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74467-FA02-41F8-8B55-A672858F2485}"/>
              </a:ext>
            </a:extLst>
          </p:cNvPr>
          <p:cNvSpPr>
            <a:spLocks noGrp="1"/>
          </p:cNvSpPr>
          <p:nvPr>
            <p:ph type="title"/>
          </p:nvPr>
        </p:nvSpPr>
        <p:spPr>
          <a:xfrm>
            <a:off x="822960" y="1084105"/>
            <a:ext cx="7543800" cy="653256"/>
          </a:xfrm>
        </p:spPr>
        <p:txBody>
          <a:bodyPr>
            <a:spAutoFit/>
          </a:bodyPr>
          <a:lstStyle/>
          <a:p>
            <a:r>
              <a:rPr lang="en-US" sz="4050" b="1" dirty="0">
                <a:solidFill>
                  <a:schemeClr val="tx1"/>
                </a:solidFill>
              </a:rPr>
              <a:t>Who are you following? </a:t>
            </a:r>
          </a:p>
        </p:txBody>
      </p:sp>
      <p:sp>
        <p:nvSpPr>
          <p:cNvPr id="3" name="Content Placeholder 2">
            <a:extLst>
              <a:ext uri="{FF2B5EF4-FFF2-40B4-BE49-F238E27FC236}">
                <a16:creationId xmlns:a16="http://schemas.microsoft.com/office/drawing/2014/main" id="{EFFA59A9-0274-4BF0-B9E3-189CF15E11EC}"/>
              </a:ext>
            </a:extLst>
          </p:cNvPr>
          <p:cNvSpPr>
            <a:spLocks noGrp="1"/>
          </p:cNvSpPr>
          <p:nvPr>
            <p:ph idx="1"/>
          </p:nvPr>
        </p:nvSpPr>
        <p:spPr>
          <a:xfrm>
            <a:off x="216816" y="2123090"/>
            <a:ext cx="8719793" cy="3641574"/>
          </a:xfrm>
        </p:spPr>
        <p:txBody>
          <a:bodyPr wrap="square">
            <a:spAutoFit/>
          </a:bodyPr>
          <a:lstStyle/>
          <a:p>
            <a:r>
              <a:rPr lang="en-US" sz="3000" b="1" dirty="0">
                <a:solidFill>
                  <a:srgbClr val="002060"/>
                </a:solidFill>
                <a:latin typeface="Georgia Pro" panose="02040502050405020303" pitchFamily="18" charset="0"/>
              </a:rPr>
              <a:t>Who’s influencing you? We must choose!</a:t>
            </a:r>
            <a:endParaRPr lang="en-US" sz="3000" b="1" dirty="0">
              <a:latin typeface="Georgia Pro" panose="02040502050405020303" pitchFamily="18" charset="0"/>
            </a:endParaRPr>
          </a:p>
          <a:p>
            <a:r>
              <a:rPr lang="en-US" sz="2800" b="1" dirty="0">
                <a:solidFill>
                  <a:schemeClr val="tx1"/>
                </a:solidFill>
                <a:latin typeface="Georgia Pro" panose="02040502050405020303" pitchFamily="18" charset="0"/>
              </a:rPr>
              <a:t>Between the world and God</a:t>
            </a:r>
            <a:r>
              <a:rPr lang="en-US" sz="2800" dirty="0">
                <a:solidFill>
                  <a:schemeClr val="tx1"/>
                </a:solidFill>
                <a:latin typeface="Georgia Pro" panose="02040502050405020303" pitchFamily="18" charset="0"/>
              </a:rPr>
              <a:t>. </a:t>
            </a:r>
            <a:r>
              <a:rPr lang="en-US" sz="2400" dirty="0">
                <a:solidFill>
                  <a:schemeClr val="tx1"/>
                </a:solidFill>
                <a:latin typeface="Georgia Pro" panose="02040502050405020303" pitchFamily="18" charset="0"/>
              </a:rPr>
              <a:t>(James 4:4; 1 John 2:15; Joshua 24:15)</a:t>
            </a:r>
            <a:endParaRPr lang="en-US" sz="2800" dirty="0">
              <a:solidFill>
                <a:schemeClr val="tx1"/>
              </a:solidFill>
              <a:latin typeface="Georgia Pro" panose="02040502050405020303" pitchFamily="18" charset="0"/>
            </a:endParaRPr>
          </a:p>
          <a:p>
            <a:r>
              <a:rPr lang="en-US" sz="2800" b="1" dirty="0">
                <a:solidFill>
                  <a:schemeClr val="tx1"/>
                </a:solidFill>
                <a:latin typeface="Georgia Pro" panose="02040502050405020303" pitchFamily="18" charset="0"/>
              </a:rPr>
              <a:t>Both to eliminate and include</a:t>
            </a:r>
            <a:r>
              <a:rPr lang="en-US" sz="2800" dirty="0">
                <a:solidFill>
                  <a:schemeClr val="tx1"/>
                </a:solidFill>
                <a:latin typeface="Georgia Pro" panose="02040502050405020303" pitchFamily="18" charset="0"/>
              </a:rPr>
              <a:t>. </a:t>
            </a:r>
            <a:r>
              <a:rPr lang="en-US" sz="2400" dirty="0">
                <a:solidFill>
                  <a:schemeClr val="tx1"/>
                </a:solidFill>
                <a:latin typeface="Georgia Pro" panose="02040502050405020303" pitchFamily="18" charset="0"/>
              </a:rPr>
              <a:t>(Numbers 33:55; Deuteronomy 7:4; Psalms 1:1-3 versus Philippians 3:17-20;</a:t>
            </a:r>
            <a:br>
              <a:rPr lang="en-US" sz="2400" dirty="0">
                <a:solidFill>
                  <a:schemeClr val="tx1"/>
                </a:solidFill>
                <a:latin typeface="Georgia Pro" panose="02040502050405020303" pitchFamily="18" charset="0"/>
              </a:rPr>
            </a:br>
            <a:r>
              <a:rPr lang="en-US" sz="2400" dirty="0">
                <a:solidFill>
                  <a:schemeClr val="tx1"/>
                </a:solidFill>
                <a:latin typeface="Georgia Pro" panose="02040502050405020303" pitchFamily="18" charset="0"/>
              </a:rPr>
              <a:t>1 Thessalonians 5:14)</a:t>
            </a:r>
          </a:p>
          <a:p>
            <a:r>
              <a:rPr lang="en-US" sz="2800" b="1" dirty="0">
                <a:solidFill>
                  <a:schemeClr val="tx1"/>
                </a:solidFill>
                <a:latin typeface="Georgia Pro" panose="02040502050405020303" pitchFamily="18" charset="0"/>
              </a:rPr>
              <a:t>Who’s on your</a:t>
            </a:r>
            <a:r>
              <a:rPr lang="en-US" sz="2800" dirty="0">
                <a:solidFill>
                  <a:schemeClr val="tx1"/>
                </a:solidFill>
                <a:latin typeface="Georgia Pro" panose="02040502050405020303" pitchFamily="18" charset="0"/>
              </a:rPr>
              <a:t> “</a:t>
            </a:r>
            <a:r>
              <a:rPr lang="en-US" sz="2800" b="1" dirty="0">
                <a:solidFill>
                  <a:schemeClr val="tx1"/>
                </a:solidFill>
                <a:latin typeface="Georgia Pro" panose="02040502050405020303" pitchFamily="18" charset="0"/>
              </a:rPr>
              <a:t>board of directors</a:t>
            </a:r>
            <a:r>
              <a:rPr lang="en-US" sz="2800" dirty="0">
                <a:solidFill>
                  <a:schemeClr val="tx1"/>
                </a:solidFill>
                <a:latin typeface="Georgia Pro" panose="02040502050405020303" pitchFamily="18" charset="0"/>
              </a:rPr>
              <a:t>”</a:t>
            </a:r>
            <a:r>
              <a:rPr lang="en-US" sz="2800" b="1" dirty="0">
                <a:solidFill>
                  <a:schemeClr val="tx1"/>
                </a:solidFill>
                <a:latin typeface="Georgia Pro" panose="02040502050405020303" pitchFamily="18" charset="0"/>
              </a:rPr>
              <a:t>? </a:t>
            </a:r>
            <a:r>
              <a:rPr lang="en-US" sz="2400" dirty="0">
                <a:solidFill>
                  <a:schemeClr val="tx1"/>
                </a:solidFill>
                <a:latin typeface="Georgia Pro" panose="02040502050405020303" pitchFamily="18" charset="0"/>
              </a:rPr>
              <a:t>(1 Kings 12)</a:t>
            </a:r>
            <a:endParaRPr lang="en-US" sz="2800" dirty="0">
              <a:solidFill>
                <a:schemeClr val="tx1"/>
              </a:solidFill>
              <a:latin typeface="Georgia Pro" panose="02040502050405020303" pitchFamily="18" charset="0"/>
            </a:endParaRPr>
          </a:p>
        </p:txBody>
      </p:sp>
    </p:spTree>
    <p:extLst>
      <p:ext uri="{BB962C8B-B14F-4D97-AF65-F5344CB8AC3E}">
        <p14:creationId xmlns:p14="http://schemas.microsoft.com/office/powerpoint/2010/main" val="283960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74467-FA02-41F8-8B55-A672858F2485}"/>
              </a:ext>
            </a:extLst>
          </p:cNvPr>
          <p:cNvSpPr>
            <a:spLocks noGrp="1"/>
          </p:cNvSpPr>
          <p:nvPr>
            <p:ph type="title"/>
          </p:nvPr>
        </p:nvSpPr>
        <p:spPr>
          <a:xfrm>
            <a:off x="822960" y="1084105"/>
            <a:ext cx="7543800" cy="653256"/>
          </a:xfrm>
        </p:spPr>
        <p:txBody>
          <a:bodyPr>
            <a:spAutoFit/>
          </a:bodyPr>
          <a:lstStyle/>
          <a:p>
            <a:r>
              <a:rPr lang="en-US" sz="4050" b="1" dirty="0">
                <a:solidFill>
                  <a:schemeClr val="tx1"/>
                </a:solidFill>
              </a:rPr>
              <a:t>Who are you following? </a:t>
            </a:r>
          </a:p>
        </p:txBody>
      </p:sp>
      <p:sp>
        <p:nvSpPr>
          <p:cNvPr id="3" name="Content Placeholder 2">
            <a:extLst>
              <a:ext uri="{FF2B5EF4-FFF2-40B4-BE49-F238E27FC236}">
                <a16:creationId xmlns:a16="http://schemas.microsoft.com/office/drawing/2014/main" id="{EFFA59A9-0274-4BF0-B9E3-189CF15E11EC}"/>
              </a:ext>
            </a:extLst>
          </p:cNvPr>
          <p:cNvSpPr>
            <a:spLocks noGrp="1"/>
          </p:cNvSpPr>
          <p:nvPr>
            <p:ph idx="1"/>
          </p:nvPr>
        </p:nvSpPr>
        <p:spPr>
          <a:xfrm>
            <a:off x="822960" y="2105890"/>
            <a:ext cx="8113222" cy="3602076"/>
          </a:xfrm>
        </p:spPr>
        <p:txBody>
          <a:bodyPr>
            <a:spAutoFit/>
          </a:bodyPr>
          <a:lstStyle/>
          <a:p>
            <a:pPr marL="350044" indent="-350044">
              <a:buFont typeface="Arial" panose="020B0604020202020204" pitchFamily="34" charset="0"/>
              <a:buChar char="•"/>
            </a:pPr>
            <a:r>
              <a:rPr lang="en-US" sz="2800" b="1" dirty="0">
                <a:solidFill>
                  <a:schemeClr val="tx1"/>
                </a:solidFill>
                <a:latin typeface="Georgia Pro" panose="02040502050405020303" pitchFamily="18" charset="0"/>
              </a:rPr>
              <a:t>Will we choose to follow the Lord fully</a:t>
            </a:r>
            <a:r>
              <a:rPr lang="en-US" sz="2800" dirty="0">
                <a:solidFill>
                  <a:schemeClr val="tx1"/>
                </a:solidFill>
                <a:latin typeface="Georgia Pro" panose="02040502050405020303" pitchFamily="18" charset="0"/>
              </a:rPr>
              <a:t>? </a:t>
            </a:r>
            <a:r>
              <a:rPr lang="en-US" sz="2400" dirty="0">
                <a:solidFill>
                  <a:schemeClr val="tx1"/>
                </a:solidFill>
                <a:latin typeface="Georgia Pro" panose="02040502050405020303" pitchFamily="18" charset="0"/>
              </a:rPr>
              <a:t>(Matthew 16:24-25; Luke 9:57-62)</a:t>
            </a:r>
          </a:p>
          <a:p>
            <a:pPr marL="350044" indent="-350044">
              <a:buFont typeface="Arial" panose="020B0604020202020204" pitchFamily="34" charset="0"/>
              <a:buChar char="•"/>
            </a:pPr>
            <a:r>
              <a:rPr lang="en-US" sz="2800" b="1" dirty="0">
                <a:solidFill>
                  <a:schemeClr val="tx1"/>
                </a:solidFill>
                <a:latin typeface="Georgia Pro" panose="02040502050405020303" pitchFamily="18" charset="0"/>
              </a:rPr>
              <a:t>Anything or anyone diverting our attention</a:t>
            </a:r>
            <a:r>
              <a:rPr lang="en-US" sz="2800" dirty="0">
                <a:solidFill>
                  <a:schemeClr val="tx1"/>
                </a:solidFill>
                <a:latin typeface="Georgia Pro" panose="02040502050405020303" pitchFamily="18" charset="0"/>
              </a:rPr>
              <a:t>? </a:t>
            </a:r>
            <a:r>
              <a:rPr lang="en-US" sz="2400" dirty="0">
                <a:solidFill>
                  <a:schemeClr val="tx1"/>
                </a:solidFill>
                <a:latin typeface="Georgia Pro" panose="02040502050405020303" pitchFamily="18" charset="0"/>
              </a:rPr>
              <a:t>(Matthew 14:30; Hebrews 12:1-2; 2:1-2;</a:t>
            </a:r>
            <a:br>
              <a:rPr lang="en-US" sz="2400" dirty="0">
                <a:solidFill>
                  <a:schemeClr val="tx1"/>
                </a:solidFill>
                <a:latin typeface="Georgia Pro" panose="02040502050405020303" pitchFamily="18" charset="0"/>
              </a:rPr>
            </a:br>
            <a:r>
              <a:rPr lang="en-US" sz="2400" dirty="0">
                <a:solidFill>
                  <a:schemeClr val="tx1"/>
                </a:solidFill>
                <a:latin typeface="Georgia Pro" panose="02040502050405020303" pitchFamily="18" charset="0"/>
              </a:rPr>
              <a:t>1 Corinthians 7:35)</a:t>
            </a:r>
          </a:p>
          <a:p>
            <a:pPr marL="350044" indent="-350044">
              <a:buFont typeface="Arial" panose="020B0604020202020204" pitchFamily="34" charset="0"/>
              <a:buChar char="•"/>
            </a:pPr>
            <a:r>
              <a:rPr lang="en-US" sz="2800" b="1" dirty="0">
                <a:solidFill>
                  <a:schemeClr val="tx1"/>
                </a:solidFill>
                <a:latin typeface="Georgia Pro" panose="02040502050405020303" pitchFamily="18" charset="0"/>
              </a:rPr>
              <a:t>We’re either actively following or we are opposing</a:t>
            </a:r>
            <a:r>
              <a:rPr lang="en-US" sz="2800" dirty="0">
                <a:solidFill>
                  <a:schemeClr val="tx1"/>
                </a:solidFill>
                <a:latin typeface="Georgia Pro" panose="02040502050405020303" pitchFamily="18" charset="0"/>
              </a:rPr>
              <a:t>! </a:t>
            </a:r>
            <a:r>
              <a:rPr lang="en-US" sz="2400" dirty="0">
                <a:solidFill>
                  <a:schemeClr val="tx1"/>
                </a:solidFill>
                <a:latin typeface="Georgia Pro" panose="02040502050405020303" pitchFamily="18" charset="0"/>
              </a:rPr>
              <a:t>(Matthew 12:30; cf. Philippians 3:18)</a:t>
            </a:r>
            <a:endParaRPr lang="en-US" sz="2800" dirty="0">
              <a:solidFill>
                <a:schemeClr val="tx1"/>
              </a:solidFill>
              <a:latin typeface="Georgia Pro" panose="02040502050405020303" pitchFamily="18" charset="0"/>
            </a:endParaRPr>
          </a:p>
        </p:txBody>
      </p:sp>
    </p:spTree>
    <p:extLst>
      <p:ext uri="{BB962C8B-B14F-4D97-AF65-F5344CB8AC3E}">
        <p14:creationId xmlns:p14="http://schemas.microsoft.com/office/powerpoint/2010/main" val="157385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74467-FA02-41F8-8B55-A672858F2485}"/>
              </a:ext>
            </a:extLst>
          </p:cNvPr>
          <p:cNvSpPr>
            <a:spLocks noGrp="1"/>
          </p:cNvSpPr>
          <p:nvPr>
            <p:ph type="title"/>
          </p:nvPr>
        </p:nvSpPr>
        <p:spPr>
          <a:xfrm>
            <a:off x="822960" y="1084105"/>
            <a:ext cx="7543800" cy="653256"/>
          </a:xfrm>
        </p:spPr>
        <p:txBody>
          <a:bodyPr>
            <a:spAutoFit/>
          </a:bodyPr>
          <a:lstStyle/>
          <a:p>
            <a:r>
              <a:rPr lang="en-US" sz="4050" b="1" dirty="0">
                <a:solidFill>
                  <a:schemeClr val="tx1"/>
                </a:solidFill>
              </a:rPr>
              <a:t>Who are you following? </a:t>
            </a:r>
          </a:p>
        </p:txBody>
      </p:sp>
      <p:sp>
        <p:nvSpPr>
          <p:cNvPr id="3" name="Content Placeholder 2">
            <a:extLst>
              <a:ext uri="{FF2B5EF4-FFF2-40B4-BE49-F238E27FC236}">
                <a16:creationId xmlns:a16="http://schemas.microsoft.com/office/drawing/2014/main" id="{EFFA59A9-0274-4BF0-B9E3-189CF15E11EC}"/>
              </a:ext>
            </a:extLst>
          </p:cNvPr>
          <p:cNvSpPr>
            <a:spLocks noGrp="1"/>
          </p:cNvSpPr>
          <p:nvPr>
            <p:ph idx="1"/>
          </p:nvPr>
        </p:nvSpPr>
        <p:spPr>
          <a:xfrm>
            <a:off x="216816" y="2092036"/>
            <a:ext cx="8748074" cy="3531864"/>
          </a:xfrm>
        </p:spPr>
        <p:txBody>
          <a:bodyPr wrap="square">
            <a:spAutoFit/>
          </a:bodyPr>
          <a:lstStyle/>
          <a:p>
            <a:r>
              <a:rPr lang="en-US" sz="2600" b="1" dirty="0">
                <a:solidFill>
                  <a:schemeClr val="tx1"/>
                </a:solidFill>
                <a:latin typeface="Georgia Pro" panose="02040502050405020303" pitchFamily="18" charset="0"/>
              </a:rPr>
              <a:t>What are we exposing our hearts and minds to?</a:t>
            </a:r>
          </a:p>
          <a:p>
            <a:pPr marL="350044" indent="-350044">
              <a:buClr>
                <a:schemeClr val="tx1"/>
              </a:buClr>
              <a:buFont typeface="Arial" panose="020B0604020202020204" pitchFamily="34" charset="0"/>
              <a:buChar char="•"/>
            </a:pPr>
            <a:r>
              <a:rPr lang="en-US" sz="2625" b="1" dirty="0">
                <a:solidFill>
                  <a:schemeClr val="tx1"/>
                </a:solidFill>
                <a:latin typeface="Georgia Pro" panose="02040502050405020303" pitchFamily="18" charset="0"/>
              </a:rPr>
              <a:t>Be careful!</a:t>
            </a:r>
            <a:r>
              <a:rPr lang="en-US" sz="2400" b="1" dirty="0">
                <a:solidFill>
                  <a:schemeClr val="tx1"/>
                </a:solidFill>
                <a:latin typeface="Georgia Pro" panose="02040502050405020303" pitchFamily="18" charset="0"/>
              </a:rPr>
              <a:t> </a:t>
            </a:r>
            <a:r>
              <a:rPr lang="en-US" sz="2250" dirty="0">
                <a:solidFill>
                  <a:schemeClr val="tx1"/>
                </a:solidFill>
                <a:latin typeface="Georgia Pro" panose="02040502050405020303" pitchFamily="18" charset="0"/>
              </a:rPr>
              <a:t>(Proverbs 4:23; Mark 4:24; Romans 13:13-14)</a:t>
            </a:r>
          </a:p>
          <a:p>
            <a:pPr marL="350044" indent="-350044">
              <a:buClr>
                <a:schemeClr val="tx1"/>
              </a:buClr>
              <a:buFont typeface="Arial" panose="020B0604020202020204" pitchFamily="34" charset="0"/>
              <a:buChar char="•"/>
            </a:pPr>
            <a:r>
              <a:rPr lang="en-US" sz="2400" dirty="0">
                <a:solidFill>
                  <a:schemeClr val="tx1"/>
                </a:solidFill>
                <a:latin typeface="Georgia Pro" panose="02040502050405020303" pitchFamily="18" charset="0"/>
              </a:rPr>
              <a:t>Will we </a:t>
            </a:r>
            <a:r>
              <a:rPr lang="en-US" sz="2400" b="1" dirty="0">
                <a:solidFill>
                  <a:schemeClr val="tx1"/>
                </a:solidFill>
                <a:latin typeface="Georgia Pro" panose="02040502050405020303" pitchFamily="18" charset="0"/>
              </a:rPr>
              <a:t>follow the </a:t>
            </a:r>
            <a:r>
              <a:rPr lang="en-US" sz="2400" i="1" dirty="0">
                <a:solidFill>
                  <a:schemeClr val="tx1"/>
                </a:solidFill>
                <a:latin typeface="Georgia Pro" panose="02040502050405020303" pitchFamily="18" charset="0"/>
              </a:rPr>
              <a:t>“</a:t>
            </a:r>
            <a:r>
              <a:rPr lang="en-US" sz="2400" b="1" i="1" dirty="0">
                <a:solidFill>
                  <a:schemeClr val="tx1"/>
                </a:solidFill>
                <a:latin typeface="Georgia Pro" panose="02040502050405020303" pitchFamily="18" charset="0"/>
              </a:rPr>
              <a:t>masses</a:t>
            </a:r>
            <a:r>
              <a:rPr lang="en-US" sz="2400" dirty="0">
                <a:solidFill>
                  <a:schemeClr val="tx1"/>
                </a:solidFill>
                <a:latin typeface="Georgia Pro" panose="02040502050405020303" pitchFamily="18" charset="0"/>
              </a:rPr>
              <a:t>”</a:t>
            </a:r>
            <a:r>
              <a:rPr lang="en-US" sz="2400" b="1" dirty="0">
                <a:solidFill>
                  <a:schemeClr val="tx1"/>
                </a:solidFill>
                <a:latin typeface="Georgia Pro" panose="02040502050405020303" pitchFamily="18" charset="0"/>
              </a:rPr>
              <a:t>? </a:t>
            </a:r>
            <a:r>
              <a:rPr lang="en-US" sz="2250" dirty="0">
                <a:solidFill>
                  <a:schemeClr val="tx1"/>
                </a:solidFill>
                <a:latin typeface="Georgia Pro" panose="02040502050405020303" pitchFamily="18" charset="0"/>
              </a:rPr>
              <a:t>(Exodus 23:2;</a:t>
            </a:r>
            <a:br>
              <a:rPr lang="en-US" sz="2250" dirty="0">
                <a:solidFill>
                  <a:schemeClr val="tx1"/>
                </a:solidFill>
                <a:latin typeface="Georgia Pro" panose="02040502050405020303" pitchFamily="18" charset="0"/>
              </a:rPr>
            </a:br>
            <a:r>
              <a:rPr lang="en-US" sz="2250" dirty="0">
                <a:solidFill>
                  <a:schemeClr val="tx1"/>
                </a:solidFill>
                <a:latin typeface="Georgia Pro" panose="02040502050405020303" pitchFamily="18" charset="0"/>
              </a:rPr>
              <a:t>Matthew 7:13-14)</a:t>
            </a:r>
            <a:endParaRPr lang="en-US" sz="2400" dirty="0">
              <a:solidFill>
                <a:schemeClr val="tx1"/>
              </a:solidFill>
              <a:latin typeface="Georgia Pro" panose="02040502050405020303" pitchFamily="18" charset="0"/>
            </a:endParaRPr>
          </a:p>
          <a:p>
            <a:pPr marL="350044" indent="-350044">
              <a:buClr>
                <a:schemeClr val="tx1"/>
              </a:buClr>
              <a:buFont typeface="Arial" panose="020B0604020202020204" pitchFamily="34" charset="0"/>
              <a:buChar char="•"/>
            </a:pPr>
            <a:r>
              <a:rPr lang="en-US" sz="2400" i="1" dirty="0">
                <a:solidFill>
                  <a:schemeClr val="tx1"/>
                </a:solidFill>
                <a:latin typeface="Georgia Pro" panose="02040502050405020303" pitchFamily="18" charset="0"/>
              </a:rPr>
              <a:t>“</a:t>
            </a:r>
            <a:r>
              <a:rPr lang="en-US" sz="2400" b="1" i="1" dirty="0">
                <a:solidFill>
                  <a:schemeClr val="tx1"/>
                </a:solidFill>
                <a:latin typeface="Georgia Pro" panose="02040502050405020303" pitchFamily="18" charset="0"/>
              </a:rPr>
              <a:t>Do not be deceived </a:t>
            </a:r>
            <a:r>
              <a:rPr lang="en-US" sz="2400" i="1" dirty="0">
                <a:solidFill>
                  <a:schemeClr val="tx1"/>
                </a:solidFill>
                <a:latin typeface="Georgia Pro" panose="02040502050405020303" pitchFamily="18" charset="0"/>
              </a:rPr>
              <a:t>…” </a:t>
            </a:r>
            <a:r>
              <a:rPr lang="en-US" sz="2400" dirty="0">
                <a:solidFill>
                  <a:schemeClr val="tx1"/>
                </a:solidFill>
                <a:latin typeface="Georgia Pro" panose="02040502050405020303" pitchFamily="18" charset="0"/>
              </a:rPr>
              <a:t>(1 Corinthians 15:33; Hebrews 2:1)</a:t>
            </a:r>
          </a:p>
          <a:p>
            <a:pPr marL="569500" lvl="1" indent="-350044">
              <a:buFont typeface="Arial" panose="020B0604020202020204" pitchFamily="34" charset="0"/>
              <a:buChar char="•"/>
            </a:pPr>
            <a:r>
              <a:rPr lang="en-US" sz="2250" dirty="0">
                <a:solidFill>
                  <a:schemeClr val="tx1"/>
                </a:solidFill>
                <a:latin typeface="Georgia Pro" panose="02040502050405020303" pitchFamily="18" charset="0"/>
              </a:rPr>
              <a:t>Who are the evil companions? (Psalms 1:1-2)</a:t>
            </a:r>
          </a:p>
          <a:p>
            <a:pPr marL="350044" indent="-350044">
              <a:buClr>
                <a:schemeClr val="tx1"/>
              </a:buClr>
              <a:buFont typeface="Arial" panose="020B0604020202020204" pitchFamily="34" charset="0"/>
              <a:buChar char="•"/>
            </a:pPr>
            <a:r>
              <a:rPr lang="en-US" sz="2400" b="1" dirty="0">
                <a:solidFill>
                  <a:schemeClr val="tx1"/>
                </a:solidFill>
                <a:latin typeface="Georgia Pro" panose="02040502050405020303" pitchFamily="18" charset="0"/>
              </a:rPr>
              <a:t>We need to get real</a:t>
            </a:r>
            <a:r>
              <a:rPr lang="en-US" sz="2400" dirty="0">
                <a:solidFill>
                  <a:schemeClr val="tx1"/>
                </a:solidFill>
                <a:latin typeface="Georgia Pro" panose="02040502050405020303" pitchFamily="18" charset="0"/>
              </a:rPr>
              <a:t>! (Jeremiah 17:9; James 1:23-25)</a:t>
            </a:r>
          </a:p>
        </p:txBody>
      </p:sp>
    </p:spTree>
    <p:extLst>
      <p:ext uri="{BB962C8B-B14F-4D97-AF65-F5344CB8AC3E}">
        <p14:creationId xmlns:p14="http://schemas.microsoft.com/office/powerpoint/2010/main" val="3759382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74467-FA02-41F8-8B55-A672858F2485}"/>
              </a:ext>
            </a:extLst>
          </p:cNvPr>
          <p:cNvSpPr>
            <a:spLocks noGrp="1"/>
          </p:cNvSpPr>
          <p:nvPr>
            <p:ph type="title"/>
          </p:nvPr>
        </p:nvSpPr>
        <p:spPr>
          <a:xfrm>
            <a:off x="822960" y="1084105"/>
            <a:ext cx="7543800" cy="653256"/>
          </a:xfrm>
        </p:spPr>
        <p:txBody>
          <a:bodyPr>
            <a:spAutoFit/>
          </a:bodyPr>
          <a:lstStyle/>
          <a:p>
            <a:r>
              <a:rPr lang="en-US" sz="4050" b="1" dirty="0">
                <a:solidFill>
                  <a:schemeClr val="tx1"/>
                </a:solidFill>
              </a:rPr>
              <a:t>Who are you following? </a:t>
            </a:r>
          </a:p>
        </p:txBody>
      </p:sp>
      <p:sp>
        <p:nvSpPr>
          <p:cNvPr id="3" name="Content Placeholder 2">
            <a:extLst>
              <a:ext uri="{FF2B5EF4-FFF2-40B4-BE49-F238E27FC236}">
                <a16:creationId xmlns:a16="http://schemas.microsoft.com/office/drawing/2014/main" id="{EFFA59A9-0274-4BF0-B9E3-189CF15E11EC}"/>
              </a:ext>
            </a:extLst>
          </p:cNvPr>
          <p:cNvSpPr>
            <a:spLocks noGrp="1"/>
          </p:cNvSpPr>
          <p:nvPr>
            <p:ph idx="1"/>
          </p:nvPr>
        </p:nvSpPr>
        <p:spPr>
          <a:xfrm>
            <a:off x="822960" y="2328042"/>
            <a:ext cx="7807769" cy="3269165"/>
          </a:xfrm>
        </p:spPr>
        <p:txBody>
          <a:bodyPr>
            <a:spAutoFit/>
          </a:bodyPr>
          <a:lstStyle/>
          <a:p>
            <a:r>
              <a:rPr lang="en-US" sz="2800" dirty="0">
                <a:solidFill>
                  <a:schemeClr val="tx1"/>
                </a:solidFill>
                <a:latin typeface="Georgia Pro" panose="02040502050405020303" pitchFamily="18" charset="0"/>
              </a:rPr>
              <a:t>The </a:t>
            </a:r>
            <a:r>
              <a:rPr lang="en-US" sz="2800" b="1" dirty="0">
                <a:solidFill>
                  <a:schemeClr val="tx1"/>
                </a:solidFill>
                <a:latin typeface="Georgia Pro" panose="02040502050405020303" pitchFamily="18" charset="0"/>
              </a:rPr>
              <a:t>effects</a:t>
            </a:r>
            <a:r>
              <a:rPr lang="en-US" sz="2800" dirty="0">
                <a:solidFill>
                  <a:schemeClr val="tx1"/>
                </a:solidFill>
                <a:latin typeface="Georgia Pro" panose="02040502050405020303" pitchFamily="18" charset="0"/>
              </a:rPr>
              <a:t> of </a:t>
            </a:r>
            <a:r>
              <a:rPr lang="en-US" sz="2800" b="1" dirty="0">
                <a:solidFill>
                  <a:schemeClr val="tx1"/>
                </a:solidFill>
                <a:latin typeface="Georgia Pro" panose="02040502050405020303" pitchFamily="18" charset="0"/>
              </a:rPr>
              <a:t>worldly influences </a:t>
            </a:r>
            <a:r>
              <a:rPr lang="en-US" sz="2800" dirty="0">
                <a:solidFill>
                  <a:schemeClr val="tx1"/>
                </a:solidFill>
                <a:latin typeface="Georgia Pro" panose="02040502050405020303" pitchFamily="18" charset="0"/>
              </a:rPr>
              <a:t>… </a:t>
            </a:r>
            <a:r>
              <a:rPr lang="en-US" sz="2400" dirty="0">
                <a:solidFill>
                  <a:schemeClr val="tx1"/>
                </a:solidFill>
                <a:latin typeface="Georgia Pro" panose="02040502050405020303" pitchFamily="18" charset="0"/>
              </a:rPr>
              <a:t>(Colossians 2:6-8, 18-23; Ephesians 5:6)</a:t>
            </a:r>
          </a:p>
          <a:p>
            <a:pPr>
              <a:buClrTx/>
              <a:buFont typeface="Arial" panose="020B0604020202020204" pitchFamily="34" charset="0"/>
              <a:buChar char="•"/>
            </a:pPr>
            <a:r>
              <a:rPr lang="en-US" sz="2800" dirty="0">
                <a:solidFill>
                  <a:schemeClr val="tx1"/>
                </a:solidFill>
                <a:latin typeface="Georgia Pro" panose="02040502050405020303" pitchFamily="18" charset="0"/>
              </a:rPr>
              <a:t>Dangers of </a:t>
            </a:r>
            <a:r>
              <a:rPr lang="en-US" sz="2800" b="1" dirty="0">
                <a:solidFill>
                  <a:schemeClr val="tx1"/>
                </a:solidFill>
                <a:latin typeface="Georgia Pro" panose="02040502050405020303" pitchFamily="18" charset="0"/>
              </a:rPr>
              <a:t>media </a:t>
            </a:r>
            <a:r>
              <a:rPr lang="en-US" sz="2800" dirty="0">
                <a:solidFill>
                  <a:schemeClr val="tx1"/>
                </a:solidFill>
                <a:latin typeface="Georgia Pro" panose="02040502050405020303" pitchFamily="18" charset="0"/>
              </a:rPr>
              <a:t>and</a:t>
            </a:r>
            <a:r>
              <a:rPr lang="en-US" sz="2800" b="1" dirty="0">
                <a:solidFill>
                  <a:schemeClr val="tx1"/>
                </a:solidFill>
                <a:latin typeface="Georgia Pro" panose="02040502050405020303" pitchFamily="18" charset="0"/>
              </a:rPr>
              <a:t> on-line influences</a:t>
            </a:r>
            <a:r>
              <a:rPr lang="en-US" sz="2800" dirty="0">
                <a:solidFill>
                  <a:schemeClr val="tx1"/>
                </a:solidFill>
                <a:latin typeface="Georgia Pro" panose="02040502050405020303" pitchFamily="18" charset="0"/>
              </a:rPr>
              <a:t>.</a:t>
            </a:r>
          </a:p>
          <a:p>
            <a:pPr marL="171450" indent="-171450">
              <a:buClrTx/>
              <a:buFont typeface="Arial" panose="020B0604020202020204" pitchFamily="34" charset="0"/>
              <a:buChar char="•"/>
            </a:pPr>
            <a:r>
              <a:rPr lang="en-US" sz="2800" b="1" dirty="0">
                <a:solidFill>
                  <a:schemeClr val="tx1"/>
                </a:solidFill>
                <a:latin typeface="Georgia Pro" panose="02040502050405020303" pitchFamily="18" charset="0"/>
              </a:rPr>
              <a:t>The thorny soil</a:t>
            </a:r>
            <a:r>
              <a:rPr lang="en-US" sz="2800" dirty="0">
                <a:solidFill>
                  <a:schemeClr val="tx1"/>
                </a:solidFill>
                <a:latin typeface="Georgia Pro" panose="02040502050405020303" pitchFamily="18" charset="0"/>
              </a:rPr>
              <a:t> … </a:t>
            </a:r>
            <a:r>
              <a:rPr lang="en-US" sz="2400" dirty="0">
                <a:solidFill>
                  <a:schemeClr val="tx1"/>
                </a:solidFill>
                <a:latin typeface="Georgia Pro" panose="02040502050405020303" pitchFamily="18" charset="0"/>
              </a:rPr>
              <a:t>(Matthew 13:22) </a:t>
            </a:r>
            <a:r>
              <a:rPr lang="en-US" sz="2800" b="1" dirty="0">
                <a:solidFill>
                  <a:schemeClr val="tx1"/>
                </a:solidFill>
                <a:latin typeface="Georgia Pro" panose="02040502050405020303" pitchFamily="18" charset="0"/>
              </a:rPr>
              <a:t>doesn’t bear fruit</a:t>
            </a:r>
            <a:r>
              <a:rPr lang="en-US" sz="2800" dirty="0">
                <a:solidFill>
                  <a:schemeClr val="tx1"/>
                </a:solidFill>
                <a:latin typeface="Georgia Pro" panose="02040502050405020303" pitchFamily="18" charset="0"/>
              </a:rPr>
              <a:t>.</a:t>
            </a:r>
          </a:p>
          <a:p>
            <a:pPr marL="171450" indent="-171450">
              <a:buClrTx/>
              <a:buFont typeface="Arial" panose="020B0604020202020204" pitchFamily="34" charset="0"/>
              <a:buChar char="•"/>
            </a:pPr>
            <a:r>
              <a:rPr lang="en-US" sz="2800" b="1" dirty="0">
                <a:solidFill>
                  <a:schemeClr val="tx1"/>
                </a:solidFill>
                <a:latin typeface="Georgia Pro" panose="02040502050405020303" pitchFamily="18" charset="0"/>
              </a:rPr>
              <a:t>No time</a:t>
            </a:r>
            <a:r>
              <a:rPr lang="en-US" sz="2800" dirty="0">
                <a:solidFill>
                  <a:schemeClr val="tx1"/>
                </a:solidFill>
                <a:latin typeface="Georgia Pro" panose="02040502050405020303" pitchFamily="18" charset="0"/>
              </a:rPr>
              <a:t> … </a:t>
            </a:r>
            <a:r>
              <a:rPr lang="en-US" sz="2800" b="1" dirty="0">
                <a:solidFill>
                  <a:schemeClr val="tx1"/>
                </a:solidFill>
                <a:latin typeface="Georgia Pro" panose="02040502050405020303" pitchFamily="18" charset="0"/>
              </a:rPr>
              <a:t>really?</a:t>
            </a:r>
            <a:r>
              <a:rPr lang="en-US" sz="2800" dirty="0">
                <a:solidFill>
                  <a:schemeClr val="tx1"/>
                </a:solidFill>
                <a:latin typeface="Georgia Pro" panose="02040502050405020303" pitchFamily="18" charset="0"/>
              </a:rPr>
              <a:t> </a:t>
            </a:r>
            <a:r>
              <a:rPr lang="en-US" sz="2400" dirty="0">
                <a:solidFill>
                  <a:schemeClr val="tx1"/>
                </a:solidFill>
                <a:latin typeface="Georgia Pro" panose="02040502050405020303" pitchFamily="18" charset="0"/>
              </a:rPr>
              <a:t>(Ephesians 5:15-16)</a:t>
            </a:r>
            <a:endParaRPr lang="en-US" sz="2800" b="1" dirty="0">
              <a:solidFill>
                <a:schemeClr val="tx1"/>
              </a:solidFill>
              <a:latin typeface="Georgia Pro" panose="02040502050405020303" pitchFamily="18" charset="0"/>
            </a:endParaRPr>
          </a:p>
        </p:txBody>
      </p:sp>
    </p:spTree>
    <p:extLst>
      <p:ext uri="{BB962C8B-B14F-4D97-AF65-F5344CB8AC3E}">
        <p14:creationId xmlns:p14="http://schemas.microsoft.com/office/powerpoint/2010/main" val="591002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74467-FA02-41F8-8B55-A672858F2485}"/>
              </a:ext>
            </a:extLst>
          </p:cNvPr>
          <p:cNvSpPr>
            <a:spLocks noGrp="1"/>
          </p:cNvSpPr>
          <p:nvPr>
            <p:ph type="title"/>
          </p:nvPr>
        </p:nvSpPr>
        <p:spPr>
          <a:xfrm>
            <a:off x="822960" y="1035630"/>
            <a:ext cx="7543800" cy="701731"/>
          </a:xfrm>
        </p:spPr>
        <p:txBody>
          <a:bodyPr>
            <a:spAutoFit/>
          </a:bodyPr>
          <a:lstStyle/>
          <a:p>
            <a:r>
              <a:rPr lang="en-US" sz="4400" b="1" dirty="0">
                <a:solidFill>
                  <a:schemeClr val="tx1"/>
                </a:solidFill>
              </a:rPr>
              <a:t>How do we influence? </a:t>
            </a:r>
          </a:p>
        </p:txBody>
      </p:sp>
      <p:sp>
        <p:nvSpPr>
          <p:cNvPr id="3" name="Content Placeholder 2">
            <a:extLst>
              <a:ext uri="{FF2B5EF4-FFF2-40B4-BE49-F238E27FC236}">
                <a16:creationId xmlns:a16="http://schemas.microsoft.com/office/drawing/2014/main" id="{EFFA59A9-0274-4BF0-B9E3-189CF15E11EC}"/>
              </a:ext>
            </a:extLst>
          </p:cNvPr>
          <p:cNvSpPr>
            <a:spLocks noGrp="1"/>
          </p:cNvSpPr>
          <p:nvPr>
            <p:ph idx="1"/>
          </p:nvPr>
        </p:nvSpPr>
        <p:spPr>
          <a:xfrm>
            <a:off x="822960" y="1899640"/>
            <a:ext cx="7952956" cy="4565417"/>
          </a:xfrm>
        </p:spPr>
        <p:txBody>
          <a:bodyPr>
            <a:spAutoFit/>
          </a:bodyPr>
          <a:lstStyle/>
          <a:p>
            <a:r>
              <a:rPr lang="en-US" sz="2400" b="1" dirty="0">
                <a:solidFill>
                  <a:schemeClr val="tx1"/>
                </a:solidFill>
                <a:latin typeface="Georgia Pro" panose="02040502050405020303" pitchFamily="18" charset="0"/>
              </a:rPr>
              <a:t>Through our …</a:t>
            </a:r>
          </a:p>
          <a:p>
            <a:pPr marL="389335" indent="-342900">
              <a:buClr>
                <a:schemeClr val="tx1"/>
              </a:buClr>
              <a:buFont typeface="Wingdings" panose="05000000000000000000" pitchFamily="2" charset="2"/>
              <a:buChar char="§"/>
            </a:pPr>
            <a:r>
              <a:rPr lang="en-US" sz="2800" b="1" dirty="0">
                <a:solidFill>
                  <a:schemeClr val="tx1"/>
                </a:solidFill>
                <a:latin typeface="Georgia Pro" panose="02040502050405020303" pitchFamily="18" charset="0"/>
              </a:rPr>
              <a:t>Conduct</a:t>
            </a:r>
            <a:r>
              <a:rPr lang="en-US" sz="2400" b="1" dirty="0">
                <a:solidFill>
                  <a:schemeClr val="tx1"/>
                </a:solidFill>
                <a:latin typeface="Georgia Pro" panose="02040502050405020303" pitchFamily="18" charset="0"/>
              </a:rPr>
              <a:t> – </a:t>
            </a:r>
            <a:r>
              <a:rPr lang="en-US" sz="2400" dirty="0">
                <a:solidFill>
                  <a:schemeClr val="tx1"/>
                </a:solidFill>
                <a:latin typeface="Georgia Pro" panose="02040502050405020303" pitchFamily="18" charset="0"/>
              </a:rPr>
              <a:t>our very presence, or lack thereof.</a:t>
            </a:r>
            <a:br>
              <a:rPr lang="en-US" sz="2400" dirty="0">
                <a:solidFill>
                  <a:schemeClr val="tx1"/>
                </a:solidFill>
                <a:latin typeface="Georgia Pro" panose="02040502050405020303" pitchFamily="18" charset="0"/>
              </a:rPr>
            </a:br>
            <a:r>
              <a:rPr lang="en-US" sz="2400" dirty="0">
                <a:solidFill>
                  <a:schemeClr val="tx1"/>
                </a:solidFill>
                <a:latin typeface="Georgia Pro" panose="02040502050405020303" pitchFamily="18" charset="0"/>
              </a:rPr>
              <a:t>(1 Timothy 4:12; 1 Peter 2:11-12; Ephesians 5:15-16)</a:t>
            </a:r>
          </a:p>
          <a:p>
            <a:pPr marL="389335" indent="-342900">
              <a:buClr>
                <a:schemeClr val="tx1"/>
              </a:buClr>
              <a:buFont typeface="Wingdings" panose="05000000000000000000" pitchFamily="2" charset="2"/>
              <a:buChar char="§"/>
            </a:pPr>
            <a:r>
              <a:rPr lang="en-US" sz="2800" b="1" dirty="0">
                <a:solidFill>
                  <a:schemeClr val="tx1"/>
                </a:solidFill>
                <a:latin typeface="Georgia Pro" panose="02040502050405020303" pitchFamily="18" charset="0"/>
              </a:rPr>
              <a:t>Conversation and Speech </a:t>
            </a:r>
            <a:r>
              <a:rPr lang="en-US" sz="2400" b="1" dirty="0">
                <a:solidFill>
                  <a:schemeClr val="tx1"/>
                </a:solidFill>
                <a:latin typeface="Georgia Pro" panose="02040502050405020303" pitchFamily="18" charset="0"/>
              </a:rPr>
              <a:t>– </a:t>
            </a:r>
            <a:r>
              <a:rPr lang="en-US" sz="2400" dirty="0">
                <a:solidFill>
                  <a:schemeClr val="tx1"/>
                </a:solidFill>
                <a:latin typeface="Georgia Pro" panose="02040502050405020303" pitchFamily="18" charset="0"/>
              </a:rPr>
              <a:t>MUST share the gospel! (2 Kings 7:9; 2 Timothy 2:2)</a:t>
            </a:r>
          </a:p>
          <a:p>
            <a:pPr marL="608791" lvl="1" indent="-342900">
              <a:buClr>
                <a:schemeClr val="tx1"/>
              </a:buClr>
              <a:buFont typeface="Wingdings" panose="05000000000000000000" pitchFamily="2" charset="2"/>
              <a:buChar char="§"/>
            </a:pPr>
            <a:r>
              <a:rPr lang="en-US" sz="2250" dirty="0">
                <a:solidFill>
                  <a:schemeClr val="tx1"/>
                </a:solidFill>
                <a:latin typeface="Georgia Pro" panose="02040502050405020303" pitchFamily="18" charset="0"/>
              </a:rPr>
              <a:t>What happens when we don’t?</a:t>
            </a:r>
          </a:p>
          <a:p>
            <a:pPr marL="389335" indent="-342900">
              <a:buClr>
                <a:schemeClr val="tx1"/>
              </a:buClr>
              <a:buFont typeface="Wingdings" panose="05000000000000000000" pitchFamily="2" charset="2"/>
              <a:buChar char="§"/>
            </a:pPr>
            <a:r>
              <a:rPr lang="en-US" sz="2800" b="1" dirty="0">
                <a:solidFill>
                  <a:schemeClr val="tx1"/>
                </a:solidFill>
                <a:latin typeface="Georgia Pro" panose="02040502050405020303" pitchFamily="18" charset="0"/>
              </a:rPr>
              <a:t>Endurance/persistence </a:t>
            </a:r>
            <a:r>
              <a:rPr lang="en-US" sz="2400" b="1" dirty="0">
                <a:solidFill>
                  <a:schemeClr val="tx1"/>
                </a:solidFill>
                <a:latin typeface="Georgia Pro" panose="02040502050405020303" pitchFamily="18" charset="0"/>
              </a:rPr>
              <a:t>– </a:t>
            </a:r>
            <a:r>
              <a:rPr lang="en-US" sz="2400" dirty="0">
                <a:solidFill>
                  <a:schemeClr val="tx1"/>
                </a:solidFill>
                <a:latin typeface="Georgia Pro" panose="02040502050405020303" pitchFamily="18" charset="0"/>
              </a:rPr>
              <a:t>(James 1:3-4; </a:t>
            </a:r>
            <a:br>
              <a:rPr lang="en-US" sz="2400" dirty="0">
                <a:solidFill>
                  <a:schemeClr val="tx1"/>
                </a:solidFill>
                <a:latin typeface="Georgia Pro" panose="02040502050405020303" pitchFamily="18" charset="0"/>
              </a:rPr>
            </a:br>
            <a:r>
              <a:rPr lang="en-US" sz="2400" dirty="0">
                <a:solidFill>
                  <a:schemeClr val="tx1"/>
                </a:solidFill>
                <a:latin typeface="Georgia Pro" panose="02040502050405020303" pitchFamily="18" charset="0"/>
              </a:rPr>
              <a:t>2 Timothy 4:2-5)</a:t>
            </a:r>
          </a:p>
          <a:p>
            <a:pPr marL="46435" indent="0">
              <a:buNone/>
            </a:pPr>
            <a:r>
              <a:rPr lang="en-US" sz="2800" b="1" dirty="0">
                <a:solidFill>
                  <a:schemeClr val="tx1"/>
                </a:solidFill>
                <a:latin typeface="Georgia Pro" panose="02040502050405020303" pitchFamily="18" charset="0"/>
              </a:rPr>
              <a:t>We can’t hide in our</a:t>
            </a:r>
            <a:r>
              <a:rPr lang="en-US" sz="2800" dirty="0">
                <a:solidFill>
                  <a:schemeClr val="tx1"/>
                </a:solidFill>
                <a:latin typeface="Georgia Pro" panose="02040502050405020303" pitchFamily="18" charset="0"/>
              </a:rPr>
              <a:t> “</a:t>
            </a:r>
            <a:r>
              <a:rPr lang="en-US" sz="2800" b="1" dirty="0">
                <a:solidFill>
                  <a:schemeClr val="tx1"/>
                </a:solidFill>
                <a:latin typeface="Georgia Pro" panose="02040502050405020303" pitchFamily="18" charset="0"/>
              </a:rPr>
              <a:t>cave</a:t>
            </a:r>
            <a:r>
              <a:rPr lang="en-US" sz="2800" dirty="0">
                <a:solidFill>
                  <a:schemeClr val="tx1"/>
                </a:solidFill>
                <a:latin typeface="Georgia Pro" panose="02040502050405020303" pitchFamily="18" charset="0"/>
              </a:rPr>
              <a:t>”</a:t>
            </a:r>
            <a:r>
              <a:rPr lang="en-US" sz="2800" b="1" dirty="0">
                <a:solidFill>
                  <a:schemeClr val="tx1"/>
                </a:solidFill>
                <a:latin typeface="Georgia Pro" panose="02040502050405020303" pitchFamily="18" charset="0"/>
              </a:rPr>
              <a:t>! </a:t>
            </a:r>
            <a:r>
              <a:rPr lang="en-US" sz="2400" dirty="0">
                <a:solidFill>
                  <a:schemeClr val="tx1"/>
                </a:solidFill>
                <a:latin typeface="Georgia Pro" panose="02040502050405020303" pitchFamily="18" charset="0"/>
              </a:rPr>
              <a:t>(1 Kings 19:9ff)</a:t>
            </a:r>
          </a:p>
        </p:txBody>
      </p:sp>
    </p:spTree>
    <p:extLst>
      <p:ext uri="{BB962C8B-B14F-4D97-AF65-F5344CB8AC3E}">
        <p14:creationId xmlns:p14="http://schemas.microsoft.com/office/powerpoint/2010/main" val="203838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74467-FA02-41F8-8B55-A672858F2485}"/>
              </a:ext>
            </a:extLst>
          </p:cNvPr>
          <p:cNvSpPr>
            <a:spLocks noGrp="1"/>
          </p:cNvSpPr>
          <p:nvPr>
            <p:ph type="title"/>
          </p:nvPr>
        </p:nvSpPr>
        <p:spPr>
          <a:xfrm>
            <a:off x="822960" y="1084105"/>
            <a:ext cx="7543800" cy="653256"/>
          </a:xfrm>
        </p:spPr>
        <p:txBody>
          <a:bodyPr>
            <a:spAutoFit/>
          </a:bodyPr>
          <a:lstStyle/>
          <a:p>
            <a:r>
              <a:rPr lang="en-US" sz="4050" b="1" dirty="0">
                <a:solidFill>
                  <a:schemeClr val="tx1"/>
                </a:solidFill>
              </a:rPr>
              <a:t>Who’s following your example? </a:t>
            </a:r>
          </a:p>
        </p:txBody>
      </p:sp>
      <p:sp>
        <p:nvSpPr>
          <p:cNvPr id="3" name="Content Placeholder 2">
            <a:extLst>
              <a:ext uri="{FF2B5EF4-FFF2-40B4-BE49-F238E27FC236}">
                <a16:creationId xmlns:a16="http://schemas.microsoft.com/office/drawing/2014/main" id="{EFFA59A9-0274-4BF0-B9E3-189CF15E11EC}"/>
              </a:ext>
            </a:extLst>
          </p:cNvPr>
          <p:cNvSpPr>
            <a:spLocks noGrp="1"/>
          </p:cNvSpPr>
          <p:nvPr>
            <p:ph idx="1"/>
          </p:nvPr>
        </p:nvSpPr>
        <p:spPr>
          <a:xfrm>
            <a:off x="822960" y="1904068"/>
            <a:ext cx="7406641" cy="4495205"/>
          </a:xfrm>
        </p:spPr>
        <p:txBody>
          <a:bodyPr>
            <a:spAutoFit/>
          </a:bodyPr>
          <a:lstStyle/>
          <a:p>
            <a:r>
              <a:rPr lang="en-US" sz="2400" b="1" dirty="0">
                <a:solidFill>
                  <a:schemeClr val="tx1"/>
                </a:solidFill>
                <a:latin typeface="Georgia Pro" panose="02040502050405020303" pitchFamily="18" charset="0"/>
              </a:rPr>
              <a:t>We’re all examples in one form or another</a:t>
            </a:r>
            <a:r>
              <a:rPr lang="en-US" sz="2400" dirty="0">
                <a:solidFill>
                  <a:schemeClr val="tx1"/>
                </a:solidFill>
                <a:latin typeface="Georgia Pro" panose="02040502050405020303" pitchFamily="18" charset="0"/>
              </a:rPr>
              <a:t> …</a:t>
            </a:r>
          </a:p>
          <a:p>
            <a:pPr>
              <a:buClr>
                <a:schemeClr val="tx1"/>
              </a:buClr>
              <a:buFont typeface="Arial" panose="020B0604020202020204" pitchFamily="34" charset="0"/>
              <a:buChar char="•"/>
            </a:pPr>
            <a:r>
              <a:rPr lang="en-US" sz="2600" b="1" dirty="0">
                <a:solidFill>
                  <a:schemeClr val="tx1"/>
                </a:solidFill>
                <a:latin typeface="Georgia Pro" panose="02040502050405020303" pitchFamily="18" charset="0"/>
              </a:rPr>
              <a:t>For good </a:t>
            </a:r>
            <a:r>
              <a:rPr lang="en-US" sz="2400" dirty="0">
                <a:solidFill>
                  <a:schemeClr val="tx1"/>
                </a:solidFill>
                <a:latin typeface="Georgia Pro" panose="02040502050405020303" pitchFamily="18" charset="0"/>
              </a:rPr>
              <a:t>(Matthew 5:13-16; 1 Timothy 4:12) </a:t>
            </a:r>
            <a:r>
              <a:rPr lang="en-US" sz="2600" b="1" dirty="0">
                <a:solidFill>
                  <a:schemeClr val="tx1"/>
                </a:solidFill>
                <a:latin typeface="Georgia Pro" panose="02040502050405020303" pitchFamily="18" charset="0"/>
              </a:rPr>
              <a:t>or bad </a:t>
            </a:r>
            <a:r>
              <a:rPr lang="en-US" sz="2400" dirty="0">
                <a:solidFill>
                  <a:schemeClr val="tx1"/>
                </a:solidFill>
                <a:latin typeface="Georgia Pro" panose="02040502050405020303" pitchFamily="18" charset="0"/>
              </a:rPr>
              <a:t>(Galatians 2:11-13; Philippians 3:18-19) …</a:t>
            </a:r>
          </a:p>
          <a:p>
            <a:pPr>
              <a:buClr>
                <a:schemeClr val="tx1"/>
              </a:buClr>
              <a:buFont typeface="Arial" panose="020B0604020202020204" pitchFamily="34" charset="0"/>
              <a:buChar char="•"/>
            </a:pPr>
            <a:r>
              <a:rPr lang="en-US" sz="2600" dirty="0">
                <a:solidFill>
                  <a:schemeClr val="tx1"/>
                </a:solidFill>
                <a:latin typeface="Georgia Pro" panose="02040502050405020303" pitchFamily="18" charset="0"/>
              </a:rPr>
              <a:t>Do you </a:t>
            </a:r>
            <a:r>
              <a:rPr lang="en-US" sz="2600" b="1" dirty="0">
                <a:solidFill>
                  <a:schemeClr val="tx1"/>
                </a:solidFill>
                <a:latin typeface="Georgia Pro" panose="02040502050405020303" pitchFamily="18" charset="0"/>
              </a:rPr>
              <a:t>encourage or discourage greater faithfulness</a:t>
            </a:r>
            <a:r>
              <a:rPr lang="en-US" sz="2400" dirty="0">
                <a:solidFill>
                  <a:schemeClr val="tx1"/>
                </a:solidFill>
                <a:latin typeface="Georgia Pro" panose="02040502050405020303" pitchFamily="18" charset="0"/>
              </a:rPr>
              <a:t>? (1 Thessalonians 4:1)</a:t>
            </a:r>
          </a:p>
          <a:p>
            <a:pPr>
              <a:buClr>
                <a:schemeClr val="tx1"/>
              </a:buClr>
              <a:buFont typeface="Arial" panose="020B0604020202020204" pitchFamily="34" charset="0"/>
              <a:buChar char="•"/>
            </a:pPr>
            <a:r>
              <a:rPr lang="en-US" sz="2400" b="1" dirty="0">
                <a:solidFill>
                  <a:schemeClr val="tx1"/>
                </a:solidFill>
                <a:latin typeface="Georgia Pro" panose="02040502050405020303" pitchFamily="18" charset="0"/>
              </a:rPr>
              <a:t>We’re either making it easier or harder</a:t>
            </a:r>
            <a:r>
              <a:rPr lang="en-US" sz="2400" dirty="0">
                <a:solidFill>
                  <a:schemeClr val="tx1"/>
                </a:solidFill>
                <a:latin typeface="Georgia Pro" panose="02040502050405020303" pitchFamily="18" charset="0"/>
              </a:rPr>
              <a:t>. (Numbers 13:25ff; Revelation 2:4; 3:17)</a:t>
            </a:r>
          </a:p>
          <a:p>
            <a:pPr>
              <a:buClr>
                <a:schemeClr val="tx1"/>
              </a:buClr>
              <a:buFont typeface="Arial" panose="020B0604020202020204" pitchFamily="34" charset="0"/>
              <a:buChar char="•"/>
            </a:pPr>
            <a:r>
              <a:rPr lang="en-US" sz="2600" dirty="0">
                <a:solidFill>
                  <a:schemeClr val="tx1"/>
                </a:solidFill>
                <a:latin typeface="Georgia Pro" panose="02040502050405020303" pitchFamily="18" charset="0"/>
              </a:rPr>
              <a:t>Are we laying </a:t>
            </a:r>
            <a:r>
              <a:rPr lang="en-US" sz="2600" b="1" dirty="0">
                <a:solidFill>
                  <a:schemeClr val="tx1"/>
                </a:solidFill>
                <a:latin typeface="Georgia Pro" panose="02040502050405020303" pitchFamily="18" charset="0"/>
              </a:rPr>
              <a:t>stumbling blocks </a:t>
            </a:r>
            <a:r>
              <a:rPr lang="en-US" sz="2600" dirty="0">
                <a:solidFill>
                  <a:schemeClr val="tx1"/>
                </a:solidFill>
                <a:latin typeface="Georgia Pro" panose="02040502050405020303" pitchFamily="18" charset="0"/>
              </a:rPr>
              <a:t>or </a:t>
            </a:r>
            <a:r>
              <a:rPr lang="en-US" sz="2600" b="1" dirty="0">
                <a:solidFill>
                  <a:schemeClr val="tx1"/>
                </a:solidFill>
                <a:latin typeface="Georgia Pro" panose="02040502050405020303" pitchFamily="18" charset="0"/>
              </a:rPr>
              <a:t>stepping stones</a:t>
            </a:r>
            <a:r>
              <a:rPr lang="en-US" sz="2600" dirty="0">
                <a:solidFill>
                  <a:schemeClr val="tx1"/>
                </a:solidFill>
                <a:latin typeface="Georgia Pro" panose="02040502050405020303" pitchFamily="18" charset="0"/>
              </a:rPr>
              <a:t>? (</a:t>
            </a:r>
            <a:r>
              <a:rPr lang="en-US" sz="2400" dirty="0">
                <a:solidFill>
                  <a:schemeClr val="tx1"/>
                </a:solidFill>
                <a:latin typeface="Georgia Pro" panose="02040502050405020303" pitchFamily="18" charset="0"/>
              </a:rPr>
              <a:t>Luke 17:1-2)</a:t>
            </a:r>
            <a:endParaRPr lang="en-US" sz="2600" dirty="0">
              <a:solidFill>
                <a:schemeClr val="tx1"/>
              </a:solidFill>
              <a:latin typeface="Georgia Pro" panose="02040502050405020303" pitchFamily="18" charset="0"/>
            </a:endParaRPr>
          </a:p>
        </p:txBody>
      </p:sp>
    </p:spTree>
    <p:extLst>
      <p:ext uri="{BB962C8B-B14F-4D97-AF65-F5344CB8AC3E}">
        <p14:creationId xmlns:p14="http://schemas.microsoft.com/office/powerpoint/2010/main" val="420432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docProps/app.xml><?xml version="1.0" encoding="utf-8"?>
<Properties xmlns="http://schemas.openxmlformats.org/officeDocument/2006/extended-properties" xmlns:vt="http://schemas.openxmlformats.org/officeDocument/2006/docPropsVTypes">
  <Template>Retrospect</Template>
  <TotalTime>29462</TotalTime>
  <Words>2342</Words>
  <Application>Microsoft Office PowerPoint</Application>
  <PresentationFormat>On-screen Show (4:3)</PresentationFormat>
  <Paragraphs>179</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Georgia Pro</vt:lpstr>
      <vt:lpstr>Georgia Pro Cond Light</vt:lpstr>
      <vt:lpstr>Speak Pro</vt:lpstr>
      <vt:lpstr>Wingdings</vt:lpstr>
      <vt:lpstr>RetrospectVTI</vt:lpstr>
      <vt:lpstr>INFLUENCERS AND FOLLOWERS</vt:lpstr>
      <vt:lpstr>Who And What Are you Following? </vt:lpstr>
      <vt:lpstr>Who And What Are you Following? </vt:lpstr>
      <vt:lpstr>Who are you following? </vt:lpstr>
      <vt:lpstr>Who are you following? </vt:lpstr>
      <vt:lpstr>Who are you following? </vt:lpstr>
      <vt:lpstr>Who are you following? </vt:lpstr>
      <vt:lpstr>How do we influence? </vt:lpstr>
      <vt:lpstr>Who’s following your example? </vt:lpstr>
      <vt:lpstr>Who’s following your example? </vt:lpstr>
      <vt:lpstr>Are We Concerned With Expanding Our Influence?</vt:lpstr>
      <vt:lpstr>How long does influence (or lack thereof) last? </vt:lpstr>
      <vt:lpstr>Your choice today?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Agents of Change</dc:title>
  <dc:creator>Chris Simmons</dc:creator>
  <cp:lastModifiedBy>Richard Lidh</cp:lastModifiedBy>
  <cp:revision>16</cp:revision>
  <cp:lastPrinted>2022-10-28T16:29:14Z</cp:lastPrinted>
  <dcterms:created xsi:type="dcterms:W3CDTF">2022-09-12T20:39:24Z</dcterms:created>
  <dcterms:modified xsi:type="dcterms:W3CDTF">2022-10-28T16:29:31Z</dcterms:modified>
</cp:coreProperties>
</file>